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274" r:id="rId3"/>
    <p:sldId id="270" r:id="rId4"/>
    <p:sldId id="256" r:id="rId5"/>
    <p:sldId id="257" r:id="rId6"/>
    <p:sldId id="273" r:id="rId7"/>
    <p:sldId id="268" r:id="rId8"/>
    <p:sldId id="278" r:id="rId9"/>
    <p:sldId id="261" r:id="rId10"/>
    <p:sldId id="262" r:id="rId11"/>
    <p:sldId id="263" r:id="rId12"/>
    <p:sldId id="264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81272" autoAdjust="0"/>
  </p:normalViewPr>
  <p:slideViewPr>
    <p:cSldViewPr>
      <p:cViewPr varScale="1">
        <p:scale>
          <a:sx n="91" d="100"/>
          <a:sy n="91" d="100"/>
        </p:scale>
        <p:origin x="-149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5DF85-10B6-41A5-8541-46B7E7411DAD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3CF0C-1D25-4311-8D2B-F02D6B4E2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EB0CC-1D17-49ED-B5AB-1840095E8D4B}" type="datetimeFigureOut">
              <a:rPr lang="en-US" smtClean="0"/>
              <a:pPr/>
              <a:t>7/31/2011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885652"/>
            <a:ext cx="76200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Structural Emergence in Partially Ordered Sets</a:t>
            </a:r>
          </a:p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is the Key to Intelligence</a:t>
            </a:r>
          </a:p>
          <a:p>
            <a:pPr algn="ctr"/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Sergio Pissanetzky</a:t>
            </a: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AGI-11 Conference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676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52800" y="54358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The brain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" y="47244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The brain integrates and refactors naturally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8200" y="2667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stage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8200" y="3581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90800" y="2667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senses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43400" y="2514600"/>
            <a:ext cx="1143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human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brain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1828800" y="2846832"/>
            <a:ext cx="7620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590544" y="2859024"/>
            <a:ext cx="7620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486400" y="2865056"/>
            <a:ext cx="7620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828800" y="1865376"/>
            <a:ext cx="905256" cy="801624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828800" y="3048000"/>
            <a:ext cx="914400" cy="7314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48400" y="167640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drive car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48400" y="268493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manage stage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48400" y="358140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play chess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486400" y="3121152"/>
            <a:ext cx="758952" cy="6766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5" idx="1"/>
          </p:cNvCxnSpPr>
          <p:nvPr/>
        </p:nvCxnSpPr>
        <p:spPr>
          <a:xfrm rot="5400000" flipH="1" flipV="1">
            <a:off x="5480798" y="1872503"/>
            <a:ext cx="773205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376535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Emergent  inference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4478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problem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of Physics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23622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raw image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2766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token 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2590800"/>
            <a:ext cx="1676400" cy="1066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emergent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inference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447800"/>
            <a:ext cx="1905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law  of  Physics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0800" y="2362200"/>
            <a:ext cx="1905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image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recognition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3276600"/>
            <a:ext cx="1905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OO  program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classes, objects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Arrow Connector 13"/>
          <p:cNvCxnSpPr>
            <a:stCxn id="5" idx="3"/>
          </p:cNvCxnSpPr>
          <p:nvPr/>
        </p:nvCxnSpPr>
        <p:spPr>
          <a:xfrm>
            <a:off x="2590800" y="1790700"/>
            <a:ext cx="1066800" cy="8763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3"/>
          </p:cNvCxnSpPr>
          <p:nvPr/>
        </p:nvCxnSpPr>
        <p:spPr>
          <a:xfrm>
            <a:off x="2590800" y="2705100"/>
            <a:ext cx="1066800" cy="26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</p:cNvCxnSpPr>
          <p:nvPr/>
        </p:nvCxnSpPr>
        <p:spPr>
          <a:xfrm flipV="1">
            <a:off x="2590800" y="3276600"/>
            <a:ext cx="1066800" cy="3429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1" idx="1"/>
          </p:cNvCxnSpPr>
          <p:nvPr/>
        </p:nvCxnSpPr>
        <p:spPr>
          <a:xfrm flipV="1">
            <a:off x="5334000" y="1790700"/>
            <a:ext cx="1066800" cy="9525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2" idx="1"/>
          </p:cNvCxnSpPr>
          <p:nvPr/>
        </p:nvCxnSpPr>
        <p:spPr>
          <a:xfrm flipV="1">
            <a:off x="5334000" y="2705100"/>
            <a:ext cx="1066800" cy="26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3" idx="1"/>
          </p:cNvCxnSpPr>
          <p:nvPr/>
        </p:nvCxnSpPr>
        <p:spPr>
          <a:xfrm>
            <a:off x="5334000" y="3276600"/>
            <a:ext cx="1066800" cy="3429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914400" y="41910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0" rIns="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interdependent tasks</a:t>
            </a:r>
          </a:p>
        </p:txBody>
      </p:sp>
      <p:cxnSp>
        <p:nvCxnSpPr>
          <p:cNvPr id="32" name="Straight Arrow Connector 31"/>
          <p:cNvCxnSpPr>
            <a:stCxn id="23" idx="3"/>
          </p:cNvCxnSpPr>
          <p:nvPr/>
        </p:nvCxnSpPr>
        <p:spPr>
          <a:xfrm flipV="1">
            <a:off x="2590800" y="3505200"/>
            <a:ext cx="1066800" cy="1028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400800" y="4191000"/>
            <a:ext cx="1905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parallel  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Straight Arrow Connector 39"/>
          <p:cNvCxnSpPr>
            <a:endCxn id="35" idx="1"/>
          </p:cNvCxnSpPr>
          <p:nvPr/>
        </p:nvCxnSpPr>
        <p:spPr>
          <a:xfrm>
            <a:off x="5334000" y="3505200"/>
            <a:ext cx="1066800" cy="1028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60295" y="526798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The EI system integrates and refactors naturally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524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Do we need a principle for intelligence?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758309"/>
            <a:ext cx="6858000" cy="51090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182880" tIns="91440" rIns="91440" bIns="91440" rtlCol="0" anchor="ctr" anchorCtr="0">
            <a:spAutoFit/>
          </a:bodyPr>
          <a:lstStyle/>
          <a:p>
            <a:r>
              <a:rPr lang="en-US" sz="2000" u="sng" smtClean="0">
                <a:latin typeface="Arial" pitchFamily="34" charset="0"/>
                <a:cs typeface="Arial" pitchFamily="34" charset="0"/>
              </a:rPr>
              <a:t>Aeronautical Engineering.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- 1800:  lift force identified as the principle of flight.</a:t>
            </a:r>
            <a:endParaRPr lang="en-US" sz="2000" u="sng" smtClean="0">
              <a:latin typeface="Arial" pitchFamily="34" charset="0"/>
              <a:cs typeface="Arial" pitchFamily="34" charset="0"/>
            </a:endParaRPr>
          </a:p>
          <a:p>
            <a:endParaRPr lang="en-US" sz="2000" u="sng" smtClean="0">
              <a:latin typeface="Arial" pitchFamily="34" charset="0"/>
              <a:cs typeface="Arial" pitchFamily="34" charset="0"/>
            </a:endParaRPr>
          </a:p>
          <a:p>
            <a:r>
              <a:rPr lang="en-US" sz="2000" u="sng" smtClean="0">
                <a:latin typeface="Arial" pitchFamily="34" charset="0"/>
                <a:cs typeface="Arial" pitchFamily="34" charset="0"/>
              </a:rPr>
              <a:t>Software engineering.</a:t>
            </a:r>
          </a:p>
          <a:p>
            <a:pPr>
              <a:buFontTx/>
              <a:buChar char="-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1980’s:  the automation of objects.</a:t>
            </a:r>
          </a:p>
          <a:p>
            <a:pPr>
              <a:buFontTx/>
              <a:buChar char="-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1990’s:  the automation of refactoring.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r>
              <a:rPr lang="en-US" sz="2000" u="sng" smtClean="0">
                <a:latin typeface="Arial" pitchFamily="34" charset="0"/>
                <a:cs typeface="Arial" pitchFamily="34" charset="0"/>
              </a:rPr>
              <a:t>Artificial intelligence.</a:t>
            </a:r>
          </a:p>
          <a:p>
            <a:pPr>
              <a:buFontTx/>
              <a:buChar char="-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2000’s:  the automation of integration.</a:t>
            </a:r>
          </a:p>
          <a:p>
            <a:pPr>
              <a:buFontTx/>
              <a:buChar char="-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2010’s:  the automation of self-programming.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r>
              <a:rPr lang="en-US" sz="2000" u="sng" smtClean="0">
                <a:latin typeface="Arial" pitchFamily="34" charset="0"/>
                <a:cs typeface="Arial" pitchFamily="34" charset="0"/>
              </a:rPr>
              <a:t>Neuroscience.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- “the exact way in which the brain enables thought is one of the great mysteries of science.” (Russell-Norvig).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- “we are still a long way from understanding how cognitive processes actually work.” (Russell-Norvig) 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9748" y="60198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Emergent inference is the principle for intelligence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1229380"/>
            <a:ext cx="2713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Final message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2464475"/>
            <a:ext cx="8001000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EI is the principle for intelligence and AGI.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447284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Overview of my research  2005 - 2011</a:t>
            </a:r>
            <a:endParaRPr lang="en-US" sz="2800" u="sng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9090" y="1447800"/>
            <a:ext cx="8077200" cy="396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►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Initial motivation:     R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efactoring.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► Scope:                     Refactoring is universal.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► Approach:                Computational experiments.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► Current motivation:  AGI.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► Discoveries: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    ●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Partially ordered sets as a knowledge base.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●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Emergent inference.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●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Emergence in complex dynamical systems.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Indications of EI in the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brain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.</a:t>
            </a:r>
            <a:endParaRPr lang="en-US" sz="280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467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Computational experiments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533400" y="2743200"/>
            <a:ext cx="1981200" cy="609600"/>
            <a:chOff x="1143000" y="2438400"/>
            <a:chExt cx="1600200" cy="609600"/>
          </a:xfrm>
        </p:grpSpPr>
        <p:sp>
          <p:nvSpPr>
            <p:cNvPr id="10" name="Rounded Rectangle 9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303867" y="2517801"/>
              <a:ext cx="1295400" cy="36933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knowledge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76400" y="1571135"/>
            <a:ext cx="2286000" cy="738664"/>
            <a:chOff x="1143000" y="2333135"/>
            <a:chExt cx="1600200" cy="738664"/>
          </a:xfrm>
        </p:grpSpPr>
        <p:sp>
          <p:nvSpPr>
            <p:cNvPr id="13" name="Rounded Rectangle 12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43000" y="2333135"/>
              <a:ext cx="1600200" cy="738664"/>
            </a:xfrm>
            <a:prstGeom prst="rect">
              <a:avLst/>
            </a:prstGeom>
            <a:noFill/>
            <a:ln w="12700">
              <a:noFill/>
              <a:prstDash val="dash"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senses and</a:t>
              </a:r>
            </a:p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afferent nerves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667933" y="3704735"/>
            <a:ext cx="2286000" cy="738664"/>
            <a:chOff x="1143000" y="2333135"/>
            <a:chExt cx="1600200" cy="738664"/>
          </a:xfrm>
        </p:grpSpPr>
        <p:sp>
          <p:nvSpPr>
            <p:cNvPr id="19" name="Rounded Rectangle 18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43000" y="2333135"/>
              <a:ext cx="1600200" cy="73866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   partially</a:t>
              </a:r>
            </a:p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ordered set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495800" y="1676400"/>
            <a:ext cx="1752600" cy="609600"/>
            <a:chOff x="1143000" y="2438400"/>
            <a:chExt cx="1600200" cy="609600"/>
          </a:xfrm>
        </p:grpSpPr>
        <p:sp>
          <p:nvSpPr>
            <p:cNvPr id="22" name="Rounded Rectangle 21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143000" y="2517801"/>
              <a:ext cx="1600200" cy="369332"/>
            </a:xfrm>
            <a:prstGeom prst="rect">
              <a:avLst/>
            </a:prstGeom>
            <a:noFill/>
            <a:ln w="12700">
              <a:noFill/>
              <a:prstDash val="dash"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brain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781800" y="1571135"/>
            <a:ext cx="1752600" cy="738664"/>
            <a:chOff x="1143000" y="2333135"/>
            <a:chExt cx="1600200" cy="738664"/>
          </a:xfrm>
        </p:grpSpPr>
        <p:sp>
          <p:nvSpPr>
            <p:cNvPr id="25" name="Rounded Rectangle 24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143000" y="2333135"/>
              <a:ext cx="1600200" cy="73866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natural</a:t>
              </a:r>
            </a:p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structures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487333" y="3704735"/>
            <a:ext cx="1761067" cy="738664"/>
            <a:chOff x="1143000" y="2333135"/>
            <a:chExt cx="1607931" cy="738664"/>
          </a:xfrm>
        </p:grpSpPr>
        <p:sp>
          <p:nvSpPr>
            <p:cNvPr id="28" name="Rounded Rectangle 27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50731" y="2333135"/>
              <a:ext cx="1600200" cy="73866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emergent</a:t>
              </a:r>
            </a:p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inference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781800" y="3706337"/>
            <a:ext cx="1752600" cy="738664"/>
            <a:chOff x="1143000" y="2333135"/>
            <a:chExt cx="1600200" cy="738664"/>
          </a:xfrm>
        </p:grpSpPr>
        <p:sp>
          <p:nvSpPr>
            <p:cNvPr id="31" name="Rounded Rectangle 30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143000" y="2333135"/>
              <a:ext cx="1600200" cy="73866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predicted</a:t>
              </a:r>
            </a:p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structures</a:t>
              </a:r>
            </a:p>
          </p:txBody>
        </p:sp>
      </p:grpSp>
      <p:cxnSp>
        <p:nvCxnSpPr>
          <p:cNvPr id="35" name="Straight Arrow Connector 34"/>
          <p:cNvCxnSpPr>
            <a:stCxn id="14" idx="3"/>
            <a:endCxn id="23" idx="1"/>
          </p:cNvCxnSpPr>
          <p:nvPr/>
        </p:nvCxnSpPr>
        <p:spPr>
          <a:xfrm>
            <a:off x="3962400" y="1940467"/>
            <a:ext cx="533400" cy="158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3" idx="3"/>
            <a:endCxn id="26" idx="1"/>
          </p:cNvCxnSpPr>
          <p:nvPr/>
        </p:nvCxnSpPr>
        <p:spPr>
          <a:xfrm>
            <a:off x="6248400" y="1940467"/>
            <a:ext cx="533400" cy="158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0" idx="3"/>
            <a:endCxn id="29" idx="1"/>
          </p:cNvCxnSpPr>
          <p:nvPr/>
        </p:nvCxnSpPr>
        <p:spPr>
          <a:xfrm>
            <a:off x="3953933" y="4074067"/>
            <a:ext cx="541867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9" idx="3"/>
            <a:endCxn id="32" idx="1"/>
          </p:cNvCxnSpPr>
          <p:nvPr/>
        </p:nvCxnSpPr>
        <p:spPr>
          <a:xfrm>
            <a:off x="6248400" y="4074067"/>
            <a:ext cx="533400" cy="160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0" idx="0"/>
          </p:cNvCxnSpPr>
          <p:nvPr/>
        </p:nvCxnSpPr>
        <p:spPr>
          <a:xfrm rot="5400000" flipH="1" flipV="1">
            <a:off x="1638300" y="2171700"/>
            <a:ext cx="45720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0" idx="2"/>
          </p:cNvCxnSpPr>
          <p:nvPr/>
        </p:nvCxnSpPr>
        <p:spPr>
          <a:xfrm rot="16200000" flipH="1">
            <a:off x="1638300" y="3238500"/>
            <a:ext cx="45720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052735" y="2802466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compare</a:t>
            </a:r>
            <a:endParaRPr lang="en-US" sz="2000"/>
          </a:p>
        </p:txBody>
      </p:sp>
      <p:cxnSp>
        <p:nvCxnSpPr>
          <p:cNvPr id="56" name="Straight Arrow Connector 55"/>
          <p:cNvCxnSpPr/>
          <p:nvPr/>
        </p:nvCxnSpPr>
        <p:spPr>
          <a:xfrm rot="16200000" flipH="1">
            <a:off x="7413884" y="2537080"/>
            <a:ext cx="492667" cy="423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 flipH="1" flipV="1">
            <a:off x="7387962" y="3543300"/>
            <a:ext cx="533400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Arc 44"/>
          <p:cNvSpPr/>
          <p:nvPr/>
        </p:nvSpPr>
        <p:spPr>
          <a:xfrm rot="5400000">
            <a:off x="4555066" y="787401"/>
            <a:ext cx="1557868" cy="2286000"/>
          </a:xfrm>
          <a:prstGeom prst="arc">
            <a:avLst>
              <a:gd name="adj1" fmla="val 16200000"/>
              <a:gd name="adj2" fmla="val 5328152"/>
            </a:avLst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 rot="5400000">
            <a:off x="4555066" y="2912534"/>
            <a:ext cx="1557868" cy="2286000"/>
          </a:xfrm>
          <a:prstGeom prst="arc">
            <a:avLst>
              <a:gd name="adj1" fmla="val 16200000"/>
              <a:gd name="adj2" fmla="val 5328152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4826001" y="2650069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feedback</a:t>
            </a:r>
            <a:endParaRPr lang="en-US" sz="2000"/>
          </a:p>
        </p:txBody>
      </p:sp>
      <p:sp>
        <p:nvSpPr>
          <p:cNvPr id="49" name="TextBox 48"/>
          <p:cNvSpPr txBox="1"/>
          <p:nvPr/>
        </p:nvSpPr>
        <p:spPr>
          <a:xfrm>
            <a:off x="4834465" y="4764559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feedback</a:t>
            </a:r>
            <a:endParaRPr 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81400" y="1612392"/>
          <a:ext cx="3950208" cy="39502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</a:tblGrid>
              <a:tr h="219456"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l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q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0" y="1600200"/>
            <a:ext cx="1066800" cy="396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smtClean="0">
                <a:latin typeface="Arial" pitchFamily="34" charset="0"/>
                <a:cs typeface="Arial" pitchFamily="34" charset="0"/>
              </a:rPr>
              <a:t>a = </a:t>
            </a:r>
            <a:r>
              <a:rPr lang="en-US" sz="1400" smtClean="0">
                <a:latin typeface="Times New Roman"/>
                <a:cs typeface="Times New Roman"/>
              </a:rPr>
              <a:t>x1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x2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b = </a:t>
            </a:r>
            <a:r>
              <a:rPr lang="en-US" sz="1400" smtClean="0">
                <a:latin typeface="Times New Roman"/>
                <a:cs typeface="Times New Roman"/>
              </a:rPr>
              <a:t>x3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1400" smtClean="0">
                <a:latin typeface="Times New Roman"/>
                <a:cs typeface="Times New Roman"/>
              </a:rPr>
              <a:t>x4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c = </a:t>
            </a:r>
            <a:r>
              <a:rPr lang="en-US" sz="1400" smtClean="0">
                <a:latin typeface="Times New Roman"/>
                <a:cs typeface="Times New Roman"/>
              </a:rPr>
              <a:t>x1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x5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d = </a:t>
            </a:r>
            <a:r>
              <a:rPr lang="en-US" sz="1400" smtClean="0">
                <a:latin typeface="Times New Roman"/>
                <a:cs typeface="Times New Roman"/>
              </a:rPr>
              <a:t>x3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x6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e = </a:t>
            </a:r>
            <a:r>
              <a:rPr lang="en-US" sz="1400" smtClean="0">
                <a:latin typeface="Times New Roman"/>
                <a:cs typeface="Times New Roman"/>
              </a:rPr>
              <a:t>x7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x8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f =  </a:t>
            </a:r>
            <a:r>
              <a:rPr lang="en-US" sz="1400" smtClean="0">
                <a:latin typeface="Times New Roman"/>
                <a:cs typeface="Times New Roman"/>
              </a:rPr>
              <a:t>x7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x2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g = </a:t>
            </a:r>
            <a:r>
              <a:rPr lang="en-US" sz="1400" smtClean="0">
                <a:latin typeface="Times New Roman"/>
                <a:cs typeface="Times New Roman"/>
              </a:rPr>
              <a:t>x7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x5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h = </a:t>
            </a:r>
            <a:r>
              <a:rPr lang="en-US" sz="1400" smtClean="0">
                <a:latin typeface="Times New Roman"/>
                <a:cs typeface="Times New Roman"/>
              </a:rPr>
              <a:t>x1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1400" smtClean="0">
                <a:latin typeface="Times New Roman"/>
                <a:cs typeface="Times New Roman"/>
              </a:rPr>
              <a:t>x8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i =  </a:t>
            </a:r>
            <a:r>
              <a:rPr lang="en-US" sz="1400" smtClean="0">
                <a:latin typeface="Times New Roman"/>
                <a:cs typeface="Times New Roman"/>
              </a:rPr>
              <a:t>x3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1400" smtClean="0">
                <a:latin typeface="Times New Roman"/>
                <a:cs typeface="Times New Roman"/>
              </a:rPr>
              <a:t>x9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j =  </a:t>
            </a:r>
            <a:r>
              <a:rPr lang="en-US" sz="1400" smtClean="0">
                <a:latin typeface="Times New Roman"/>
                <a:cs typeface="Times New Roman"/>
              </a:rPr>
              <a:t>x9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e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k = h + i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l  = a + b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m = </a:t>
            </a:r>
            <a:r>
              <a:rPr lang="en-US" sz="1400" smtClean="0">
                <a:latin typeface="Times New Roman"/>
                <a:cs typeface="Times New Roman"/>
              </a:rPr>
              <a:t>x4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f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n = c  + d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p = </a:t>
            </a:r>
            <a:r>
              <a:rPr lang="en-US" sz="1400" smtClean="0">
                <a:latin typeface="Times New Roman"/>
                <a:cs typeface="Times New Roman"/>
              </a:rPr>
              <a:t>x10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n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q = </a:t>
            </a:r>
            <a:r>
              <a:rPr lang="en-US" sz="1400" smtClean="0">
                <a:latin typeface="Times New Roman"/>
                <a:cs typeface="Times New Roman"/>
              </a:rPr>
              <a:t>x6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g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r = </a:t>
            </a:r>
            <a:r>
              <a:rPr lang="en-US" sz="1400" smtClean="0">
                <a:latin typeface="Times New Roman"/>
                <a:cs typeface="Times New Roman"/>
              </a:rPr>
              <a:t>x11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l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s = </a:t>
            </a:r>
            <a:r>
              <a:rPr lang="en-US" sz="1400" smtClean="0">
                <a:latin typeface="Times New Roman"/>
                <a:cs typeface="Times New Roman"/>
              </a:rPr>
              <a:t>x12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k</a:t>
            </a:r>
          </a:p>
          <a:p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19200" y="990600"/>
            <a:ext cx="1295400" cy="533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mtClean="0"/>
              <a:t>PROGRAM</a:t>
            </a:r>
          </a:p>
          <a:p>
            <a:pPr algn="ctr"/>
            <a:r>
              <a:rPr lang="en-US" smtClean="0"/>
              <a:t>(SCRAMBLED)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495800" y="999478"/>
            <a:ext cx="1981200" cy="276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mtClean="0"/>
              <a:t>CANONICAL MATRIX</a:t>
            </a:r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rot="16200000" flipH="1">
            <a:off x="2887473" y="3048340"/>
            <a:ext cx="2048256" cy="0"/>
          </a:xfrm>
          <a:prstGeom prst="straightConnector1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2548470" y="2929467"/>
            <a:ext cx="2286000" cy="0"/>
          </a:xfrm>
          <a:prstGeom prst="straightConnector1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979334" y="4097866"/>
            <a:ext cx="2103120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979334" y="4165599"/>
            <a:ext cx="2103120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733797" y="4157135"/>
            <a:ext cx="152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57400" y="15240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The first experiment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81400" y="1334282"/>
          <a:ext cx="3950208" cy="39502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</a:tblGrid>
              <a:tr h="219456"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l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q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98405" y="914400"/>
            <a:ext cx="3343922" cy="276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mtClean="0"/>
              <a:t>CANONICAL MATRIX (STRUCTURED)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15990" y="1410476"/>
            <a:ext cx="1098610" cy="396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smtClean="0">
                <a:latin typeface="Arial" pitchFamily="34" charset="0"/>
                <a:cs typeface="Arial" pitchFamily="34" charset="0"/>
              </a:rPr>
              <a:t>d = </a:t>
            </a:r>
            <a:r>
              <a:rPr lang="en-US" sz="1400" smtClean="0">
                <a:latin typeface="Times New Roman"/>
                <a:cs typeface="Times New Roman"/>
              </a:rPr>
              <a:t>x3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x6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c = </a:t>
            </a:r>
            <a:r>
              <a:rPr lang="en-US" sz="1400" smtClean="0">
                <a:latin typeface="Times New Roman"/>
                <a:cs typeface="Times New Roman"/>
              </a:rPr>
              <a:t>x1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x5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n = c  + d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p = </a:t>
            </a:r>
            <a:r>
              <a:rPr lang="en-US" sz="1400" smtClean="0">
                <a:latin typeface="Times New Roman"/>
                <a:cs typeface="Times New Roman"/>
              </a:rPr>
              <a:t>x10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n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f =  </a:t>
            </a:r>
            <a:r>
              <a:rPr lang="en-US" sz="1400" smtClean="0">
                <a:latin typeface="Times New Roman"/>
                <a:cs typeface="Times New Roman"/>
              </a:rPr>
              <a:t>x7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x2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m = </a:t>
            </a:r>
            <a:r>
              <a:rPr lang="en-US" sz="1400" smtClean="0">
                <a:latin typeface="Times New Roman"/>
                <a:cs typeface="Times New Roman"/>
              </a:rPr>
              <a:t>x4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f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b = </a:t>
            </a:r>
            <a:r>
              <a:rPr lang="en-US" sz="1400" smtClean="0">
                <a:latin typeface="Times New Roman"/>
                <a:cs typeface="Times New Roman"/>
              </a:rPr>
              <a:t>x3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1400" smtClean="0">
                <a:latin typeface="Times New Roman"/>
                <a:cs typeface="Times New Roman"/>
              </a:rPr>
              <a:t>x4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a = </a:t>
            </a:r>
            <a:r>
              <a:rPr lang="en-US" sz="1400" smtClean="0">
                <a:latin typeface="Times New Roman"/>
                <a:cs typeface="Times New Roman"/>
              </a:rPr>
              <a:t>x1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x2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l =  a + b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r = </a:t>
            </a:r>
            <a:r>
              <a:rPr lang="en-US" sz="1400" smtClean="0">
                <a:latin typeface="Times New Roman"/>
                <a:cs typeface="Times New Roman"/>
              </a:rPr>
              <a:t>x11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l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e = </a:t>
            </a:r>
            <a:r>
              <a:rPr lang="en-US" sz="1400" smtClean="0">
                <a:latin typeface="Times New Roman"/>
                <a:cs typeface="Times New Roman"/>
              </a:rPr>
              <a:t>x7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x8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j =  </a:t>
            </a:r>
            <a:r>
              <a:rPr lang="en-US" sz="1400" smtClean="0">
                <a:latin typeface="Times New Roman"/>
                <a:cs typeface="Times New Roman"/>
              </a:rPr>
              <a:t>x9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e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i =  </a:t>
            </a:r>
            <a:r>
              <a:rPr lang="en-US" sz="1400" smtClean="0">
                <a:latin typeface="Times New Roman"/>
                <a:cs typeface="Times New Roman"/>
              </a:rPr>
              <a:t>x3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1400" smtClean="0">
                <a:latin typeface="Times New Roman"/>
                <a:cs typeface="Times New Roman"/>
              </a:rPr>
              <a:t>x9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h = </a:t>
            </a:r>
            <a:r>
              <a:rPr lang="en-US" sz="1400" smtClean="0">
                <a:latin typeface="Times New Roman"/>
                <a:cs typeface="Times New Roman"/>
              </a:rPr>
              <a:t>x1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1400" smtClean="0">
                <a:latin typeface="Times New Roman"/>
                <a:cs typeface="Times New Roman"/>
              </a:rPr>
              <a:t>x8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k = h + i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s = </a:t>
            </a:r>
            <a:r>
              <a:rPr lang="en-US" sz="1400" smtClean="0">
                <a:latin typeface="Times New Roman"/>
                <a:cs typeface="Times New Roman"/>
              </a:rPr>
              <a:t>x12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k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g = </a:t>
            </a:r>
            <a:r>
              <a:rPr lang="en-US" sz="1400" smtClean="0">
                <a:latin typeface="Times New Roman"/>
                <a:cs typeface="Times New Roman"/>
              </a:rPr>
              <a:t>x7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n-US" sz="1400" smtClean="0">
                <a:latin typeface="Times New Roman"/>
                <a:cs typeface="Times New Roman"/>
              </a:rPr>
              <a:t>x5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q = </a:t>
            </a:r>
            <a:r>
              <a:rPr lang="en-US" sz="1400" smtClean="0">
                <a:latin typeface="Times New Roman"/>
                <a:cs typeface="Times New Roman"/>
              </a:rPr>
              <a:t>x6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6800" y="762000"/>
            <a:ext cx="1371600" cy="533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mtClean="0"/>
              <a:t>REFACTORED</a:t>
            </a:r>
          </a:p>
          <a:p>
            <a:pPr algn="ctr"/>
            <a:r>
              <a:rPr lang="en-US" smtClean="0"/>
              <a:t>PROGRAM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3581400" y="2199523"/>
            <a:ext cx="129844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458928" y="2639515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886632" y="3517043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771536" y="3952123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214532" y="4831015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3811227" y="1981982"/>
            <a:ext cx="1295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H="1">
            <a:off x="4230720" y="2858675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5113168" y="3288052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5553160" y="4182787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6428232" y="4618651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574616" y="3954362"/>
            <a:ext cx="395935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581992" y="4838117"/>
            <a:ext cx="395935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581992" y="3515951"/>
            <a:ext cx="395935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584448" y="2201978"/>
            <a:ext cx="395935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581992" y="2639514"/>
            <a:ext cx="395935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2492194" y="3300242"/>
            <a:ext cx="393192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2922628" y="3300242"/>
            <a:ext cx="393192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3808090" y="3300236"/>
            <a:ext cx="393192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246159" y="3300242"/>
            <a:ext cx="393192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5121232" y="3310074"/>
            <a:ext cx="393192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752600" y="1524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The result from the first experiment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81200" y="57150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This process is emergent inference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4854321" y="2972181"/>
            <a:ext cx="292608" cy="0"/>
          </a:xfrm>
          <a:prstGeom prst="straightConnector1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038725" y="3200400"/>
            <a:ext cx="152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H="1">
            <a:off x="5164836" y="3100578"/>
            <a:ext cx="109728" cy="0"/>
          </a:xfrm>
          <a:prstGeom prst="straightConnector1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278820" y="3168870"/>
            <a:ext cx="155448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284080" y="3231930"/>
            <a:ext cx="155448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5200" y="11430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Claim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1662393"/>
            <a:ext cx="7239000" cy="762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● Any dynamical system has a natural hierarchical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   structure that can be found by emergent inference.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3313924"/>
            <a:ext cx="7696200" cy="118187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● Emergent inference explains emergence and 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   self-organization in complex dynamical systems.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● Emergent  inference in the brain explains intelligence.</a:t>
            </a:r>
          </a:p>
          <a:p>
            <a:endParaRPr lang="en-US" sz="24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29000" y="2776365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Conjectures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572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The representation of systems by partially ordered sets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734" y="1066800"/>
            <a:ext cx="811106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Any system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•  z = f(x, y)       Set = {x, y, z}      Partial Order = {x &lt; z, y &lt; z}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341652"/>
            <a:ext cx="80772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A  computer  program.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•   Parser.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3505200"/>
            <a:ext cx="807720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CFS  brain  model = neural network  +  resource preservation.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•  </a:t>
            </a:r>
            <a:r>
              <a:rPr lang="en-US" sz="2000" smtClean="0">
                <a:latin typeface="Arial" pitchFamily="34" charset="0"/>
                <a:cs typeface="Arial" pitchFamily="34" charset="0"/>
                <a:sym typeface="Wingdings" pitchFamily="2" charset="2"/>
              </a:rPr>
              <a:t>C = connect  memory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•</a:t>
            </a:r>
            <a:r>
              <a:rPr lang="en-US" sz="2000" smtClean="0">
                <a:latin typeface="Arial" pitchFamily="34" charset="0"/>
                <a:cs typeface="Arial" pitchFamily="34" charset="0"/>
                <a:sym typeface="Wingdings" pitchFamily="2" charset="2"/>
              </a:rPr>
              <a:t>  F = fire          behavior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•</a:t>
            </a:r>
            <a:r>
              <a:rPr lang="en-US" sz="2000" smtClean="0">
                <a:latin typeface="Arial" pitchFamily="34" charset="0"/>
                <a:cs typeface="Arial" pitchFamily="34" charset="0"/>
                <a:sym typeface="Wingdings" pitchFamily="2" charset="2"/>
              </a:rPr>
              <a:t>  S = shorten   intelligence, emotions, creativity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•  Clustering takes place. Iteration forms clusters of clusters.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•  Clusters are neural cliques, cortical columns, cortical modules.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13716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EI is “the” key to intelligence</a:t>
            </a:r>
          </a:p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vs.</a:t>
            </a:r>
          </a:p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EI is “a” key to intelligence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3664803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Any “other” system can also be represented as a partially ordered set.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4478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car  position 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sensors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25146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stage sensors,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actors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35814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sensors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40343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Traditional AI and AGI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0" y="14478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car driving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0" y="25146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stage control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0" y="35814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 playing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53200" y="1447800"/>
            <a:ext cx="1143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car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controls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53200" y="2514600"/>
            <a:ext cx="1143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stage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controls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53200" y="3581400"/>
            <a:ext cx="1143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controls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" y="5039380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There is no integration, no refactoring, </a:t>
            </a:r>
          </a:p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and no self-programming.</a:t>
            </a:r>
          </a:p>
        </p:txBody>
      </p:sp>
      <p:cxnSp>
        <p:nvCxnSpPr>
          <p:cNvPr id="19" name="Straight Arrow Connector 18"/>
          <p:cNvCxnSpPr>
            <a:stCxn id="4" idx="3"/>
          </p:cNvCxnSpPr>
          <p:nvPr/>
        </p:nvCxnSpPr>
        <p:spPr>
          <a:xfrm>
            <a:off x="2743200" y="1790700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743200" y="2855912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743200" y="3922712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486400" y="1810512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86400" y="2865056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486400" y="3922712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743200" y="1981200"/>
            <a:ext cx="1066800" cy="685800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486400" y="1981200"/>
            <a:ext cx="1066800" cy="685800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2891</TotalTime>
  <Words>776</Words>
  <Application>Microsoft Office PowerPoint</Application>
  <PresentationFormat>On-screen Show (4:3)</PresentationFormat>
  <Paragraphs>236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Sergio Pissanetzky</dc:creator>
  <cp:lastModifiedBy>Sergio Pissanetzky</cp:lastModifiedBy>
  <cp:revision>351</cp:revision>
  <dcterms:created xsi:type="dcterms:W3CDTF">2011-06-27T13:02:25Z</dcterms:created>
  <dcterms:modified xsi:type="dcterms:W3CDTF">2011-07-31T19:39:03Z</dcterms:modified>
</cp:coreProperties>
</file>