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9" r:id="rId2"/>
    <p:sldId id="274" r:id="rId3"/>
    <p:sldId id="270" r:id="rId4"/>
    <p:sldId id="256" r:id="rId5"/>
    <p:sldId id="257" r:id="rId6"/>
    <p:sldId id="258" r:id="rId7"/>
    <p:sldId id="273" r:id="rId8"/>
    <p:sldId id="268" r:id="rId9"/>
    <p:sldId id="269" r:id="rId10"/>
    <p:sldId id="271" r:id="rId11"/>
    <p:sldId id="261" r:id="rId12"/>
    <p:sldId id="262" r:id="rId13"/>
    <p:sldId id="263" r:id="rId14"/>
    <p:sldId id="264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72085" autoAdjust="0"/>
  </p:normalViewPr>
  <p:slideViewPr>
    <p:cSldViewPr>
      <p:cViewPr varScale="1">
        <p:scale>
          <a:sx n="81" d="100"/>
          <a:sy n="81" d="100"/>
        </p:scale>
        <p:origin x="-17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5DF85-10B6-41A5-8541-46B7E7411DAD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3CF0C-1D25-4311-8D2B-F02D6B4E28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3CF0C-1D25-4311-8D2B-F02D6B4E28D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B0CC-1D17-49ED-B5AB-1840095E8D4B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EB0CC-1D17-49ED-B5AB-1840095E8D4B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0833B-8793-4CA7-A949-1CE4AC4BA3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990600"/>
            <a:ext cx="7391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Emergent Inference,</a:t>
            </a:r>
          </a:p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or </a:t>
            </a:r>
          </a:p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How can a program become</a:t>
            </a:r>
          </a:p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a self-programming AGI system?</a:t>
            </a:r>
          </a:p>
          <a:p>
            <a:pPr algn="ctr"/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Sergio Pissanetzky</a:t>
            </a:r>
          </a:p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Self-programming Workshop</a:t>
            </a:r>
          </a:p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AGI-11</a:t>
            </a:r>
          </a:p>
          <a:p>
            <a:pPr algn="ctr"/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8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300335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Software Categorization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12173" y="1076739"/>
          <a:ext cx="8122227" cy="4983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5627"/>
                <a:gridCol w="609600"/>
                <a:gridCol w="990600"/>
                <a:gridCol w="1104899"/>
                <a:gridCol w="1194955"/>
                <a:gridCol w="1593273"/>
                <a:gridCol w="1593273"/>
              </a:tblGrid>
              <a:tr h="1600200"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Category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Emergent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Inference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Structures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or rules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Source  of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Intelligence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Autonomy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Appeal</a:t>
                      </a:r>
                    </a:p>
                  </a:txBody>
                  <a:tcPr marL="0" marR="0" marT="0" marB="0" vert="vert27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Knowledge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base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 Regular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program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frozen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human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some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practical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conventional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Narrow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    AI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frozen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human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some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futuristic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conventional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Hybrid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 frozen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     +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adaptive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 human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     +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machine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some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revolutionary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conventional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        +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     posets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   AGI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(future)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adaptive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machine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full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singularity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partially</a:t>
                      </a:r>
                    </a:p>
                    <a:p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ordered</a:t>
                      </a:r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  sets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4478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car  position 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sensors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25146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stage sensors,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actors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35814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sensors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9200" y="40343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800" u="sng" smtClean="0">
                <a:latin typeface="Arial" pitchFamily="34" charset="0"/>
                <a:cs typeface="Arial" pitchFamily="34" charset="0"/>
              </a:rPr>
              <a:t>raditional </a:t>
            </a:r>
            <a:r>
              <a:rPr lang="en-US" sz="2800" u="sng" smtClean="0">
                <a:latin typeface="Arial" pitchFamily="34" charset="0"/>
                <a:cs typeface="Arial" pitchFamily="34" charset="0"/>
              </a:rPr>
              <a:t>AI and AGI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0" y="14478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car driving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program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0" y="25146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stage control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program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0" y="35814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 playing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program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53200" y="1447800"/>
            <a:ext cx="1143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car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controls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53200" y="2514600"/>
            <a:ext cx="1143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stage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controls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53200" y="3581400"/>
            <a:ext cx="1143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controls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0" y="503938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There is no integration, and no refactoring</a:t>
            </a:r>
          </a:p>
        </p:txBody>
      </p:sp>
      <p:cxnSp>
        <p:nvCxnSpPr>
          <p:cNvPr id="19" name="Straight Arrow Connector 18"/>
          <p:cNvCxnSpPr>
            <a:stCxn id="4" idx="3"/>
          </p:cNvCxnSpPr>
          <p:nvPr/>
        </p:nvCxnSpPr>
        <p:spPr>
          <a:xfrm>
            <a:off x="2743200" y="1790700"/>
            <a:ext cx="10668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743200" y="2855912"/>
            <a:ext cx="10668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743200" y="3922712"/>
            <a:ext cx="10668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486400" y="1810512"/>
            <a:ext cx="10668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86400" y="2865056"/>
            <a:ext cx="10668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486400" y="3922712"/>
            <a:ext cx="10668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743200" y="1981200"/>
            <a:ext cx="1066800" cy="685800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486400" y="1981200"/>
            <a:ext cx="1066800" cy="685800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676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52800" y="54358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The brain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" y="47244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The brain integrates and refactors naturally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8200" y="2667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stage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8200" y="35814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90800" y="2667000"/>
            <a:ext cx="9906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senses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43400" y="2514600"/>
            <a:ext cx="1143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human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brain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1828800" y="2846832"/>
            <a:ext cx="7620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590544" y="2859024"/>
            <a:ext cx="7620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486400" y="2865056"/>
            <a:ext cx="762000" cy="122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828800" y="1865376"/>
            <a:ext cx="905256" cy="801624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828800" y="3048000"/>
            <a:ext cx="914400" cy="7314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48400" y="1676400"/>
            <a:ext cx="16764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drive car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48400" y="2684930"/>
            <a:ext cx="16764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manage stage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48400" y="3581400"/>
            <a:ext cx="1676400" cy="381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play chess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486400" y="3121152"/>
            <a:ext cx="758952" cy="676656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5" idx="1"/>
          </p:cNvCxnSpPr>
          <p:nvPr/>
        </p:nvCxnSpPr>
        <p:spPr>
          <a:xfrm rot="5400000" flipH="1" flipV="1">
            <a:off x="5480798" y="1872503"/>
            <a:ext cx="773205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376535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Emergent  inference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4478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problem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of Physics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23622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raw image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2766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token ring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(in  C)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7600" y="2590800"/>
            <a:ext cx="1676400" cy="1066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emergent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inference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447800"/>
            <a:ext cx="1905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law  of  Physics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00800" y="2362200"/>
            <a:ext cx="1905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image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recognition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3276600"/>
            <a:ext cx="1905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OO  program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classes, objects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Arrow Connector 13"/>
          <p:cNvCxnSpPr>
            <a:stCxn id="5" idx="3"/>
          </p:cNvCxnSpPr>
          <p:nvPr/>
        </p:nvCxnSpPr>
        <p:spPr>
          <a:xfrm>
            <a:off x="2590800" y="1790700"/>
            <a:ext cx="1066800" cy="8763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3"/>
          </p:cNvCxnSpPr>
          <p:nvPr/>
        </p:nvCxnSpPr>
        <p:spPr>
          <a:xfrm>
            <a:off x="2590800" y="2705100"/>
            <a:ext cx="1066800" cy="26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</p:cNvCxnSpPr>
          <p:nvPr/>
        </p:nvCxnSpPr>
        <p:spPr>
          <a:xfrm flipV="1">
            <a:off x="2590800" y="3276600"/>
            <a:ext cx="1066800" cy="3429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1" idx="1"/>
          </p:cNvCxnSpPr>
          <p:nvPr/>
        </p:nvCxnSpPr>
        <p:spPr>
          <a:xfrm flipV="1">
            <a:off x="5334000" y="1790700"/>
            <a:ext cx="1066800" cy="9525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2" idx="1"/>
          </p:cNvCxnSpPr>
          <p:nvPr/>
        </p:nvCxnSpPr>
        <p:spPr>
          <a:xfrm flipV="1">
            <a:off x="5334000" y="2705100"/>
            <a:ext cx="1066800" cy="266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3" idx="1"/>
          </p:cNvCxnSpPr>
          <p:nvPr/>
        </p:nvCxnSpPr>
        <p:spPr>
          <a:xfrm>
            <a:off x="5334000" y="3276600"/>
            <a:ext cx="1066800" cy="3429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914400" y="4191000"/>
            <a:ext cx="1676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0" rIns="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interdependent tasks</a:t>
            </a:r>
          </a:p>
        </p:txBody>
      </p:sp>
      <p:cxnSp>
        <p:nvCxnSpPr>
          <p:cNvPr id="32" name="Straight Arrow Connector 31"/>
          <p:cNvCxnSpPr>
            <a:stCxn id="23" idx="3"/>
          </p:cNvCxnSpPr>
          <p:nvPr/>
        </p:nvCxnSpPr>
        <p:spPr>
          <a:xfrm flipV="1">
            <a:off x="2590800" y="3505200"/>
            <a:ext cx="1066800" cy="1028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400800" y="4191000"/>
            <a:ext cx="19050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rIns="91440" rtlCol="0" anchor="ctr" anchorCtr="1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parallel  program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Straight Arrow Connector 39"/>
          <p:cNvCxnSpPr>
            <a:endCxn id="35" idx="1"/>
          </p:cNvCxnSpPr>
          <p:nvPr/>
        </p:nvCxnSpPr>
        <p:spPr>
          <a:xfrm>
            <a:off x="5334000" y="3505200"/>
            <a:ext cx="1066800" cy="10287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246095" y="5344180"/>
            <a:ext cx="6373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EI integrates and refactors naturally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524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We need a principle for intelligence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758309"/>
            <a:ext cx="6858000" cy="510909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182880" tIns="91440" rIns="91440" bIns="91440" rtlCol="0" anchor="ctr" anchorCtr="0">
            <a:spAutoFit/>
          </a:bodyPr>
          <a:lstStyle/>
          <a:p>
            <a:r>
              <a:rPr lang="en-US" sz="2000" u="sng" smtClean="0">
                <a:latin typeface="Arial" pitchFamily="34" charset="0"/>
                <a:cs typeface="Arial" pitchFamily="34" charset="0"/>
              </a:rPr>
              <a:t>Aeronautical Engineering.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- 1800:  lift force identified as the principle of flight.</a:t>
            </a:r>
            <a:endParaRPr lang="en-US" sz="2000" u="sng" smtClean="0">
              <a:latin typeface="Arial" pitchFamily="34" charset="0"/>
              <a:cs typeface="Arial" pitchFamily="34" charset="0"/>
            </a:endParaRPr>
          </a:p>
          <a:p>
            <a:endParaRPr lang="en-US" sz="2000" u="sng" smtClean="0">
              <a:latin typeface="Arial" pitchFamily="34" charset="0"/>
              <a:cs typeface="Arial" pitchFamily="34" charset="0"/>
            </a:endParaRPr>
          </a:p>
          <a:p>
            <a:r>
              <a:rPr lang="en-US" sz="2000" u="sng" smtClean="0">
                <a:latin typeface="Arial" pitchFamily="34" charset="0"/>
                <a:cs typeface="Arial" pitchFamily="34" charset="0"/>
              </a:rPr>
              <a:t>Software engineering.</a:t>
            </a:r>
          </a:p>
          <a:p>
            <a:pPr>
              <a:buFontTx/>
              <a:buChar char="-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1980’s:  the automation of objects.</a:t>
            </a:r>
          </a:p>
          <a:p>
            <a:pPr>
              <a:buFontTx/>
              <a:buChar char="-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1990’s:  the automation of refactoring.</a:t>
            </a: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r>
              <a:rPr lang="en-US" sz="2000" u="sng" smtClean="0">
                <a:latin typeface="Arial" pitchFamily="34" charset="0"/>
                <a:cs typeface="Arial" pitchFamily="34" charset="0"/>
              </a:rPr>
              <a:t>Artificial intelligence.</a:t>
            </a:r>
          </a:p>
          <a:p>
            <a:pPr>
              <a:buFontTx/>
              <a:buChar char="-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2000’s:  the automation of integration.</a:t>
            </a:r>
          </a:p>
          <a:p>
            <a:pPr>
              <a:buFontTx/>
              <a:buChar char="-"/>
            </a:pPr>
            <a:r>
              <a:rPr lang="en-US" sz="2000" smtClean="0">
                <a:latin typeface="Arial" pitchFamily="34" charset="0"/>
                <a:cs typeface="Arial" pitchFamily="34" charset="0"/>
              </a:rPr>
              <a:t> 2010’s:  the automation of self-programming.</a:t>
            </a: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r>
              <a:rPr lang="en-US" sz="2000" u="sng" smtClean="0">
                <a:latin typeface="Arial" pitchFamily="34" charset="0"/>
                <a:cs typeface="Arial" pitchFamily="34" charset="0"/>
              </a:rPr>
              <a:t>Neuroscience.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- “the exact way in which the brain enables thought is one of the great mysteries of science.” (Russell-Norvig).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- “we are still a long way from understanding how cognitive processes actually work.” (Russell-Norvig) 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60960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Emergent inference is the principle for intelligence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84838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Conclusions</a:t>
            </a:r>
            <a:endParaRPr lang="en-US" sz="2800" u="sng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3420" y="1752600"/>
            <a:ext cx="8763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smtClean="0">
                <a:latin typeface="Arial" pitchFamily="34" charset="0"/>
                <a:cs typeface="Arial" pitchFamily="34" charset="0"/>
              </a:rPr>
              <a:t>●  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Self-programming can not be achieved without AGI.</a:t>
            </a:r>
          </a:p>
          <a:p>
            <a:pPr>
              <a:lnSpc>
                <a:spcPct val="150000"/>
              </a:lnSpc>
            </a:pPr>
            <a:r>
              <a:rPr lang="en-US" sz="2800" smtClean="0">
                <a:latin typeface="Arial" pitchFamily="34" charset="0"/>
                <a:cs typeface="Arial" pitchFamily="34" charset="0"/>
              </a:rPr>
              <a:t>●  AGI can not be achieved by writing programs.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80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EI is the principle for intelligence, AGI and self-</a:t>
            </a:r>
          </a:p>
          <a:p>
            <a:pPr>
              <a:lnSpc>
                <a:spcPct val="150000"/>
              </a:lnSpc>
            </a:pP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programming.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1524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Overview of Emergent Inference</a:t>
            </a:r>
            <a:endParaRPr lang="en-US" sz="2800" u="sng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578" y="762000"/>
            <a:ext cx="8305800" cy="5638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► 1850 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     ● Helmholtz discovered Unconscious Inference.</a:t>
            </a:r>
          </a:p>
          <a:p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►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2005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     ●  M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otivation: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Interest in refactoring.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     ●  Scope: Refactoring is universal.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     ●  Approach: Computational experiments.</a:t>
            </a:r>
          </a:p>
          <a:p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► Discoveries: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     ● 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Partially ordered sets.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Emergent inference.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●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 Emergence in complex dynamical systems. 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  EI happens in the brain.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467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Brain  experiments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533400" y="2743200"/>
            <a:ext cx="1981200" cy="609600"/>
            <a:chOff x="1143000" y="2438400"/>
            <a:chExt cx="1600200" cy="609600"/>
          </a:xfrm>
        </p:grpSpPr>
        <p:sp>
          <p:nvSpPr>
            <p:cNvPr id="10" name="Rounded Rectangle 9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303867" y="2517801"/>
              <a:ext cx="1295400" cy="36933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knowledge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76400" y="1571135"/>
            <a:ext cx="2286000" cy="738664"/>
            <a:chOff x="1143000" y="2333135"/>
            <a:chExt cx="1600200" cy="738664"/>
          </a:xfrm>
        </p:grpSpPr>
        <p:sp>
          <p:nvSpPr>
            <p:cNvPr id="13" name="Rounded Rectangle 12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43000" y="2333135"/>
              <a:ext cx="1600200" cy="738664"/>
            </a:xfrm>
            <a:prstGeom prst="rect">
              <a:avLst/>
            </a:prstGeom>
            <a:noFill/>
            <a:ln w="12700">
              <a:noFill/>
              <a:prstDash val="dash"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senses and</a:t>
              </a:r>
            </a:p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afferent nerves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667933" y="3704735"/>
            <a:ext cx="2286000" cy="738664"/>
            <a:chOff x="1143000" y="2333135"/>
            <a:chExt cx="1600200" cy="738664"/>
          </a:xfrm>
        </p:grpSpPr>
        <p:sp>
          <p:nvSpPr>
            <p:cNvPr id="19" name="Rounded Rectangle 18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43000" y="2333135"/>
              <a:ext cx="1600200" cy="73866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   partially</a:t>
              </a:r>
            </a:p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ordered set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495800" y="1676400"/>
            <a:ext cx="1752600" cy="609600"/>
            <a:chOff x="1143000" y="2438400"/>
            <a:chExt cx="1600200" cy="609600"/>
          </a:xfrm>
        </p:grpSpPr>
        <p:sp>
          <p:nvSpPr>
            <p:cNvPr id="22" name="Rounded Rectangle 21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143000" y="2517801"/>
              <a:ext cx="1600200" cy="369332"/>
            </a:xfrm>
            <a:prstGeom prst="rect">
              <a:avLst/>
            </a:prstGeom>
            <a:noFill/>
            <a:ln w="12700">
              <a:noFill/>
              <a:prstDash val="dash"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brain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781800" y="1571135"/>
            <a:ext cx="1752600" cy="738664"/>
            <a:chOff x="1143000" y="2333135"/>
            <a:chExt cx="1600200" cy="738664"/>
          </a:xfrm>
        </p:grpSpPr>
        <p:sp>
          <p:nvSpPr>
            <p:cNvPr id="25" name="Rounded Rectangle 24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143000" y="2333135"/>
              <a:ext cx="1600200" cy="73866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natural</a:t>
              </a:r>
            </a:p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structures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487333" y="3704735"/>
            <a:ext cx="1761067" cy="738664"/>
            <a:chOff x="1143000" y="2333135"/>
            <a:chExt cx="1607931" cy="738664"/>
          </a:xfrm>
        </p:grpSpPr>
        <p:sp>
          <p:nvSpPr>
            <p:cNvPr id="28" name="Rounded Rectangle 27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150731" y="2333135"/>
              <a:ext cx="1600200" cy="73866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emergent</a:t>
              </a:r>
            </a:p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inference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781800" y="3706337"/>
            <a:ext cx="1752600" cy="738664"/>
            <a:chOff x="1143000" y="2333135"/>
            <a:chExt cx="1600200" cy="738664"/>
          </a:xfrm>
        </p:grpSpPr>
        <p:sp>
          <p:nvSpPr>
            <p:cNvPr id="31" name="Rounded Rectangle 30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143000" y="2333135"/>
              <a:ext cx="1600200" cy="738664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predicted</a:t>
              </a:r>
            </a:p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structures</a:t>
              </a:r>
            </a:p>
          </p:txBody>
        </p:sp>
      </p:grpSp>
      <p:cxnSp>
        <p:nvCxnSpPr>
          <p:cNvPr id="35" name="Straight Arrow Connector 34"/>
          <p:cNvCxnSpPr>
            <a:stCxn id="14" idx="3"/>
            <a:endCxn id="23" idx="1"/>
          </p:cNvCxnSpPr>
          <p:nvPr/>
        </p:nvCxnSpPr>
        <p:spPr>
          <a:xfrm>
            <a:off x="3962400" y="1940467"/>
            <a:ext cx="533400" cy="158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3" idx="3"/>
            <a:endCxn id="26" idx="1"/>
          </p:cNvCxnSpPr>
          <p:nvPr/>
        </p:nvCxnSpPr>
        <p:spPr>
          <a:xfrm>
            <a:off x="6248400" y="1940467"/>
            <a:ext cx="533400" cy="158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0" idx="3"/>
            <a:endCxn id="29" idx="1"/>
          </p:cNvCxnSpPr>
          <p:nvPr/>
        </p:nvCxnSpPr>
        <p:spPr>
          <a:xfrm>
            <a:off x="3953933" y="4074067"/>
            <a:ext cx="541867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9" idx="3"/>
            <a:endCxn id="32" idx="1"/>
          </p:cNvCxnSpPr>
          <p:nvPr/>
        </p:nvCxnSpPr>
        <p:spPr>
          <a:xfrm>
            <a:off x="6248400" y="4074067"/>
            <a:ext cx="533400" cy="160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0" idx="0"/>
          </p:cNvCxnSpPr>
          <p:nvPr/>
        </p:nvCxnSpPr>
        <p:spPr>
          <a:xfrm rot="5400000" flipH="1" flipV="1">
            <a:off x="1638300" y="2171700"/>
            <a:ext cx="45720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10" idx="2"/>
          </p:cNvCxnSpPr>
          <p:nvPr/>
        </p:nvCxnSpPr>
        <p:spPr>
          <a:xfrm rot="16200000" flipH="1">
            <a:off x="1638300" y="3238500"/>
            <a:ext cx="45720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052735" y="2802466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compare</a:t>
            </a:r>
            <a:endParaRPr lang="en-US" sz="2000"/>
          </a:p>
        </p:txBody>
      </p:sp>
      <p:cxnSp>
        <p:nvCxnSpPr>
          <p:cNvPr id="56" name="Straight Arrow Connector 55"/>
          <p:cNvCxnSpPr/>
          <p:nvPr/>
        </p:nvCxnSpPr>
        <p:spPr>
          <a:xfrm rot="16200000" flipH="1">
            <a:off x="7413884" y="2537080"/>
            <a:ext cx="492667" cy="423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 flipH="1" flipV="1">
            <a:off x="7387962" y="3543300"/>
            <a:ext cx="533400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Arc 44"/>
          <p:cNvSpPr/>
          <p:nvPr/>
        </p:nvSpPr>
        <p:spPr>
          <a:xfrm rot="5400000">
            <a:off x="4555066" y="787401"/>
            <a:ext cx="1557868" cy="2286000"/>
          </a:xfrm>
          <a:prstGeom prst="arc">
            <a:avLst>
              <a:gd name="adj1" fmla="val 16200000"/>
              <a:gd name="adj2" fmla="val 5328152"/>
            </a:avLst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/>
          <p:cNvSpPr/>
          <p:nvPr/>
        </p:nvSpPr>
        <p:spPr>
          <a:xfrm rot="5400000">
            <a:off x="4555066" y="2912534"/>
            <a:ext cx="1557868" cy="2286000"/>
          </a:xfrm>
          <a:prstGeom prst="arc">
            <a:avLst>
              <a:gd name="adj1" fmla="val 16200000"/>
              <a:gd name="adj2" fmla="val 5328152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4826001" y="2650069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feedback</a:t>
            </a:r>
            <a:endParaRPr lang="en-US" sz="2000"/>
          </a:p>
        </p:txBody>
      </p:sp>
      <p:sp>
        <p:nvSpPr>
          <p:cNvPr id="49" name="TextBox 48"/>
          <p:cNvSpPr txBox="1"/>
          <p:nvPr/>
        </p:nvSpPr>
        <p:spPr>
          <a:xfrm>
            <a:off x="4834465" y="4764559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feedback</a:t>
            </a:r>
            <a:endParaRPr 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81400" y="1612392"/>
          <a:ext cx="3950208" cy="39502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</a:tblGrid>
              <a:tr h="219456"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l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q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0" y="1600200"/>
            <a:ext cx="1066800" cy="396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smtClean="0">
                <a:latin typeface="Arial" pitchFamily="34" charset="0"/>
                <a:cs typeface="Arial" pitchFamily="34" charset="0"/>
              </a:rPr>
              <a:t>a = </a:t>
            </a:r>
            <a:r>
              <a:rPr lang="el-GR" sz="1400" smtClean="0">
                <a:latin typeface="Times New Roman"/>
                <a:cs typeface="Times New Roman"/>
              </a:rPr>
              <a:t>α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l-GR" sz="1400" smtClean="0">
                <a:latin typeface="Times New Roman"/>
                <a:cs typeface="Times New Roman"/>
              </a:rPr>
              <a:t>χ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b = </a:t>
            </a:r>
            <a:r>
              <a:rPr lang="el-GR" sz="1400" smtClean="0">
                <a:latin typeface="Times New Roman"/>
                <a:cs typeface="Times New Roman"/>
              </a:rPr>
              <a:t>δ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* </a:t>
            </a:r>
            <a:r>
              <a:rPr lang="el-GR" sz="1400" smtClean="0">
                <a:latin typeface="Times New Roman"/>
                <a:cs typeface="Times New Roman"/>
              </a:rPr>
              <a:t>μ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c = </a:t>
            </a:r>
            <a:r>
              <a:rPr lang="el-GR" sz="1400" smtClean="0">
                <a:latin typeface="Times New Roman"/>
                <a:cs typeface="Times New Roman"/>
              </a:rPr>
              <a:t>α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l-GR" sz="1400" smtClean="0">
                <a:latin typeface="Times New Roman"/>
                <a:cs typeface="Times New Roman"/>
              </a:rPr>
              <a:t>ψ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d = </a:t>
            </a:r>
            <a:r>
              <a:rPr lang="el-GR" sz="1400" smtClean="0">
                <a:latin typeface="Times New Roman"/>
                <a:cs typeface="Times New Roman"/>
              </a:rPr>
              <a:t>δ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l-GR" sz="1400" smtClean="0">
                <a:latin typeface="Times New Roman"/>
                <a:cs typeface="Times New Roman"/>
              </a:rPr>
              <a:t>ω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e = </a:t>
            </a:r>
            <a:r>
              <a:rPr lang="el-GR" sz="1400" smtClean="0">
                <a:latin typeface="Times New Roman"/>
                <a:cs typeface="Times New Roman"/>
              </a:rPr>
              <a:t>β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l-GR" sz="1400" smtClean="0">
                <a:latin typeface="Times New Roman"/>
                <a:cs typeface="Times New Roman"/>
              </a:rPr>
              <a:t>φ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f =  </a:t>
            </a:r>
            <a:r>
              <a:rPr lang="el-GR" sz="1400" smtClean="0">
                <a:latin typeface="Times New Roman"/>
                <a:cs typeface="Times New Roman"/>
              </a:rPr>
              <a:t>β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l-GR" sz="1400" smtClean="0">
                <a:latin typeface="Times New Roman"/>
                <a:cs typeface="Times New Roman"/>
              </a:rPr>
              <a:t>χ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g = </a:t>
            </a:r>
            <a:r>
              <a:rPr lang="el-GR" sz="1400" smtClean="0">
                <a:latin typeface="Times New Roman"/>
                <a:cs typeface="Times New Roman"/>
              </a:rPr>
              <a:t>β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l-GR" sz="1400" smtClean="0">
                <a:latin typeface="Times New Roman"/>
                <a:cs typeface="Times New Roman"/>
              </a:rPr>
              <a:t>ψ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h = </a:t>
            </a:r>
            <a:r>
              <a:rPr lang="el-GR" sz="1400" smtClean="0">
                <a:latin typeface="Times New Roman"/>
                <a:cs typeface="Times New Roman"/>
              </a:rPr>
              <a:t>α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* </a:t>
            </a:r>
            <a:r>
              <a:rPr lang="el-GR" sz="1400" smtClean="0">
                <a:latin typeface="Times New Roman"/>
                <a:cs typeface="Times New Roman"/>
              </a:rPr>
              <a:t>φ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i =  </a:t>
            </a:r>
            <a:r>
              <a:rPr lang="el-GR" sz="1400" smtClean="0">
                <a:latin typeface="Times New Roman"/>
                <a:cs typeface="Times New Roman"/>
              </a:rPr>
              <a:t>δ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* </a:t>
            </a:r>
            <a:r>
              <a:rPr lang="el-GR" sz="1400" smtClean="0">
                <a:latin typeface="Times New Roman"/>
                <a:cs typeface="Times New Roman"/>
              </a:rPr>
              <a:t>ν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j =  </a:t>
            </a:r>
            <a:r>
              <a:rPr lang="el-GR" sz="1400" smtClean="0">
                <a:latin typeface="Times New Roman"/>
                <a:cs typeface="Times New Roman"/>
              </a:rPr>
              <a:t>ν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e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k = h + i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l  = a + b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m = </a:t>
            </a:r>
            <a:r>
              <a:rPr lang="el-GR" sz="1400" smtClean="0">
                <a:latin typeface="Times New Roman"/>
                <a:cs typeface="Times New Roman"/>
              </a:rPr>
              <a:t>μ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f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n = c  + d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p = </a:t>
            </a:r>
            <a:r>
              <a:rPr lang="el-GR" sz="1400" smtClean="0">
                <a:latin typeface="Times New Roman"/>
                <a:cs typeface="Times New Roman"/>
              </a:rPr>
              <a:t>θ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n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q = </a:t>
            </a:r>
            <a:r>
              <a:rPr lang="el-GR" sz="1400" smtClean="0">
                <a:latin typeface="Times New Roman"/>
                <a:cs typeface="Times New Roman"/>
              </a:rPr>
              <a:t>ω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g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r = </a:t>
            </a:r>
            <a:r>
              <a:rPr lang="el-GR" sz="1400" smtClean="0">
                <a:latin typeface="Times New Roman"/>
                <a:cs typeface="Times New Roman"/>
              </a:rPr>
              <a:t>π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l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s = </a:t>
            </a:r>
            <a:r>
              <a:rPr lang="el-GR" sz="1400" smtClean="0">
                <a:latin typeface="Times New Roman"/>
                <a:cs typeface="Times New Roman"/>
              </a:rPr>
              <a:t>ρ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k</a:t>
            </a:r>
          </a:p>
          <a:p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19200" y="990600"/>
            <a:ext cx="1295400" cy="533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mtClean="0"/>
              <a:t>PROGRAM</a:t>
            </a:r>
          </a:p>
          <a:p>
            <a:pPr algn="ctr"/>
            <a:r>
              <a:rPr lang="en-US" smtClean="0"/>
              <a:t>(SCRAMBLED)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495800" y="999478"/>
            <a:ext cx="1981200" cy="2769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mtClean="0"/>
              <a:t>CANONICAL MATRIX</a:t>
            </a:r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rot="16200000" flipH="1">
            <a:off x="3329000" y="3471672"/>
            <a:ext cx="2048256" cy="0"/>
          </a:xfrm>
          <a:prstGeom prst="straightConnector1">
            <a:avLst/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2981527" y="3362528"/>
            <a:ext cx="2286000" cy="0"/>
          </a:xfrm>
          <a:prstGeom prst="straightConnector1">
            <a:avLst/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383608" y="4534712"/>
            <a:ext cx="2103120" cy="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383608" y="4581728"/>
            <a:ext cx="2103120" cy="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153712" y="4572000"/>
            <a:ext cx="1524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57400" y="152400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The first experiment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81400" y="1334282"/>
          <a:ext cx="3950208" cy="39502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  <a:gridCol w="219456"/>
              </a:tblGrid>
              <a:tr h="219456"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l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r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q</a:t>
                      </a:r>
                      <a:endParaRPr lang="en-US" sz="1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98405" y="914400"/>
            <a:ext cx="3343922" cy="2769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mtClean="0"/>
              <a:t>CANONICAL MATRIX (STRUCTURED)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15990" y="1410476"/>
            <a:ext cx="914400" cy="396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smtClean="0">
                <a:latin typeface="Arial" pitchFamily="34" charset="0"/>
                <a:cs typeface="Arial" pitchFamily="34" charset="0"/>
              </a:rPr>
              <a:t>d = </a:t>
            </a:r>
            <a:r>
              <a:rPr lang="el-GR" sz="1400" smtClean="0">
                <a:latin typeface="Times New Roman"/>
                <a:cs typeface="Times New Roman"/>
              </a:rPr>
              <a:t>δ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l-GR" sz="1400" smtClean="0">
                <a:latin typeface="Times New Roman"/>
                <a:cs typeface="Times New Roman"/>
              </a:rPr>
              <a:t>ω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c = </a:t>
            </a:r>
            <a:r>
              <a:rPr lang="el-GR" sz="1400" smtClean="0">
                <a:latin typeface="Times New Roman"/>
                <a:cs typeface="Times New Roman"/>
              </a:rPr>
              <a:t>α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l-GR" sz="1400" smtClean="0">
                <a:latin typeface="Times New Roman"/>
                <a:cs typeface="Times New Roman"/>
              </a:rPr>
              <a:t>ψ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n = c  + d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p = </a:t>
            </a:r>
            <a:r>
              <a:rPr lang="el-GR" sz="1400" smtClean="0">
                <a:latin typeface="Times New Roman"/>
                <a:cs typeface="Times New Roman"/>
              </a:rPr>
              <a:t>θ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n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f =  </a:t>
            </a:r>
            <a:r>
              <a:rPr lang="el-GR" sz="1400" smtClean="0">
                <a:latin typeface="Times New Roman"/>
                <a:cs typeface="Times New Roman"/>
              </a:rPr>
              <a:t>β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l-GR" sz="1400" smtClean="0">
                <a:latin typeface="Times New Roman"/>
                <a:cs typeface="Times New Roman"/>
              </a:rPr>
              <a:t>χ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m = </a:t>
            </a:r>
            <a:r>
              <a:rPr lang="el-GR" sz="1400" smtClean="0">
                <a:latin typeface="Times New Roman"/>
                <a:cs typeface="Times New Roman"/>
              </a:rPr>
              <a:t>μ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f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b = </a:t>
            </a:r>
            <a:r>
              <a:rPr lang="el-GR" sz="1400" smtClean="0">
                <a:latin typeface="Times New Roman"/>
                <a:cs typeface="Times New Roman"/>
              </a:rPr>
              <a:t>δ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* </a:t>
            </a:r>
            <a:r>
              <a:rPr lang="el-GR" sz="1400" smtClean="0">
                <a:latin typeface="Times New Roman"/>
                <a:cs typeface="Times New Roman"/>
              </a:rPr>
              <a:t>μ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a = </a:t>
            </a:r>
            <a:r>
              <a:rPr lang="el-GR" sz="1400" smtClean="0">
                <a:latin typeface="Times New Roman"/>
                <a:cs typeface="Times New Roman"/>
              </a:rPr>
              <a:t>α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l-GR" sz="1400" smtClean="0">
                <a:latin typeface="Times New Roman"/>
                <a:cs typeface="Times New Roman"/>
              </a:rPr>
              <a:t>χ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l =  a + b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r = </a:t>
            </a:r>
            <a:r>
              <a:rPr lang="el-GR" sz="1400" smtClean="0">
                <a:latin typeface="Times New Roman"/>
                <a:cs typeface="Times New Roman"/>
              </a:rPr>
              <a:t>π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l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e = </a:t>
            </a:r>
            <a:r>
              <a:rPr lang="el-GR" sz="1400" smtClean="0">
                <a:latin typeface="Times New Roman"/>
                <a:cs typeface="Times New Roman"/>
              </a:rPr>
              <a:t>β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l-GR" sz="1400" smtClean="0">
                <a:latin typeface="Times New Roman"/>
                <a:cs typeface="Times New Roman"/>
              </a:rPr>
              <a:t>φ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j =  </a:t>
            </a:r>
            <a:r>
              <a:rPr lang="el-GR" sz="1400" smtClean="0">
                <a:latin typeface="Times New Roman"/>
                <a:cs typeface="Times New Roman"/>
              </a:rPr>
              <a:t>ν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e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i =  </a:t>
            </a:r>
            <a:r>
              <a:rPr lang="el-GR" sz="1400" smtClean="0">
                <a:latin typeface="Times New Roman"/>
                <a:cs typeface="Times New Roman"/>
              </a:rPr>
              <a:t>δ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* </a:t>
            </a:r>
            <a:r>
              <a:rPr lang="el-GR" sz="1400" smtClean="0">
                <a:latin typeface="Times New Roman"/>
                <a:cs typeface="Times New Roman"/>
              </a:rPr>
              <a:t>ν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h = </a:t>
            </a:r>
            <a:r>
              <a:rPr lang="el-GR" sz="1400" smtClean="0">
                <a:latin typeface="Times New Roman"/>
                <a:cs typeface="Times New Roman"/>
              </a:rPr>
              <a:t>α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* </a:t>
            </a:r>
            <a:r>
              <a:rPr lang="el-GR" sz="1400" smtClean="0">
                <a:latin typeface="Times New Roman"/>
                <a:cs typeface="Times New Roman"/>
              </a:rPr>
              <a:t>φ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k = h + i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s = </a:t>
            </a:r>
            <a:r>
              <a:rPr lang="el-GR" sz="1400" smtClean="0">
                <a:latin typeface="Times New Roman"/>
                <a:cs typeface="Times New Roman"/>
              </a:rPr>
              <a:t>ρ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k</a:t>
            </a: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g = </a:t>
            </a:r>
            <a:r>
              <a:rPr lang="el-GR" sz="1400" smtClean="0">
                <a:latin typeface="Times New Roman"/>
                <a:cs typeface="Times New Roman"/>
              </a:rPr>
              <a:t>β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 * </a:t>
            </a:r>
            <a:r>
              <a:rPr lang="el-GR" sz="1400" smtClean="0">
                <a:latin typeface="Times New Roman"/>
                <a:cs typeface="Times New Roman"/>
              </a:rPr>
              <a:t>ψ</a:t>
            </a:r>
            <a:endParaRPr lang="en-US" sz="1400" smtClean="0">
              <a:latin typeface="Arial" pitchFamily="34" charset="0"/>
              <a:cs typeface="Arial" pitchFamily="34" charset="0"/>
            </a:endParaRPr>
          </a:p>
          <a:p>
            <a:r>
              <a:rPr lang="en-US" sz="1400" smtClean="0">
                <a:latin typeface="Arial" pitchFamily="34" charset="0"/>
                <a:cs typeface="Arial" pitchFamily="34" charset="0"/>
              </a:rPr>
              <a:t>q = </a:t>
            </a:r>
            <a:r>
              <a:rPr lang="el-GR" sz="1400" smtClean="0">
                <a:latin typeface="Times New Roman"/>
                <a:cs typeface="Times New Roman"/>
              </a:rPr>
              <a:t>ω</a:t>
            </a:r>
            <a:r>
              <a:rPr lang="en-US" sz="1400" smtClean="0">
                <a:latin typeface="Times New Roman"/>
                <a:cs typeface="Times New Roman"/>
              </a:rPr>
              <a:t>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+ g</a:t>
            </a:r>
          </a:p>
          <a:p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762000"/>
            <a:ext cx="1371600" cy="533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mtClean="0"/>
              <a:t>REFACTORED</a:t>
            </a:r>
          </a:p>
          <a:p>
            <a:pPr algn="ctr"/>
            <a:r>
              <a:rPr lang="en-US" smtClean="0"/>
              <a:t>PROGRAM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3581400" y="2199523"/>
            <a:ext cx="129844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458928" y="2639515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886632" y="3517043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771536" y="3952123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214532" y="4831015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3811227" y="1981982"/>
            <a:ext cx="1295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H="1">
            <a:off x="4230720" y="2858675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5113168" y="3288052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5553160" y="4182787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6428232" y="4618651"/>
            <a:ext cx="13167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574616" y="3954578"/>
            <a:ext cx="395935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581992" y="4829650"/>
            <a:ext cx="395935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581992" y="3514586"/>
            <a:ext cx="395935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584448" y="2201978"/>
            <a:ext cx="395935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581992" y="2639514"/>
            <a:ext cx="3959352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2493559" y="3300242"/>
            <a:ext cx="393192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2922628" y="3300242"/>
            <a:ext cx="393192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3808306" y="3300236"/>
            <a:ext cx="393192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246159" y="3300242"/>
            <a:ext cx="393192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5121232" y="3310074"/>
            <a:ext cx="393192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752600" y="1524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The result from the first experiment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81200" y="57150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This process is emergent inference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3540734" y="1650595"/>
            <a:ext cx="292100" cy="0"/>
          </a:xfrm>
          <a:prstGeom prst="straightConnector1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H="1">
            <a:off x="3858992" y="1770081"/>
            <a:ext cx="109537" cy="0"/>
          </a:xfrm>
          <a:prstGeom prst="straightConnector1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724072" y="1887168"/>
            <a:ext cx="152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952672" y="1856360"/>
            <a:ext cx="155575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962400" y="1924456"/>
            <a:ext cx="153987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008995"/>
            <a:ext cx="7848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The importance of this discovery:</a:t>
            </a:r>
          </a:p>
          <a:p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it is a rigorous mathematical solution obtained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   from first principles, not a phenomenological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   guess or an engineering compromise.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it is universal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it is a side effect of an unrelated process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it requires no domain-specific knowledge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it is not man-made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it is ready for use in computers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19400" y="9144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Claim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5400" y="1757065"/>
            <a:ext cx="6477000" cy="762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Any system has a natural hierarchical structure 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that can be found by emergent inference.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95400" y="3890665"/>
            <a:ext cx="6705600" cy="72467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Emergent Inference explains emergence and 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self-organization in complex dynamical systems.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95400" y="5033665"/>
            <a:ext cx="6096000" cy="762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Emergent  inference in the brain gives rise to intelligence.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71800" y="3128665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Conjectures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4572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Representing systems as partially ordered sets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735" y="1286470"/>
            <a:ext cx="8077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Any system of Mathematics, Physics, Chemistry, Biology, Engineering, CS,...</a:t>
            </a:r>
          </a:p>
          <a:p>
            <a:r>
              <a:rPr lang="en-US" smtClean="0">
                <a:latin typeface="Arial" pitchFamily="34" charset="0"/>
                <a:cs typeface="Arial" pitchFamily="34" charset="0"/>
              </a:rPr>
              <a:t>•  Model, theory, equations.</a:t>
            </a:r>
          </a:p>
          <a:p>
            <a:r>
              <a:rPr lang="en-US" smtClean="0">
                <a:latin typeface="Arial" pitchFamily="34" charset="0"/>
                <a:cs typeface="Arial" pitchFamily="34" charset="0"/>
              </a:rPr>
              <a:t>•  z = f(x, y)       Set = {x, y, z}      Partial order = {x &lt; z, y &lt; z}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678668"/>
            <a:ext cx="8077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A  computer  program.</a:t>
            </a:r>
          </a:p>
          <a:p>
            <a:r>
              <a:rPr lang="en-US" smtClean="0">
                <a:latin typeface="Arial" pitchFamily="34" charset="0"/>
                <a:cs typeface="Arial" pitchFamily="34" charset="0"/>
              </a:rPr>
              <a:t>•   Parser.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3810000"/>
            <a:ext cx="807720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CFS Brain  model = neural network + reduce energy consumption.</a:t>
            </a:r>
          </a:p>
          <a:p>
            <a:r>
              <a:rPr lang="en-US" smtClean="0">
                <a:latin typeface="Arial" pitchFamily="34" charset="0"/>
                <a:cs typeface="Arial" pitchFamily="34" charset="0"/>
              </a:rPr>
              <a:t>•  C = interconnections </a:t>
            </a:r>
            <a:r>
              <a:rPr lang="en-US" smtClean="0">
                <a:latin typeface="Arial" pitchFamily="34" charset="0"/>
                <a:cs typeface="Arial" pitchFamily="34" charset="0"/>
                <a:sym typeface="Wingdings" pitchFamily="2" charset="2"/>
              </a:rPr>
              <a:t> memory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r>
              <a:rPr lang="en-US" smtClean="0">
                <a:latin typeface="Arial" pitchFamily="34" charset="0"/>
                <a:cs typeface="Arial" pitchFamily="34" charset="0"/>
              </a:rPr>
              <a:t>•  F = fire                       </a:t>
            </a:r>
            <a:r>
              <a:rPr lang="en-US" smtClean="0">
                <a:latin typeface="Arial" pitchFamily="34" charset="0"/>
                <a:cs typeface="Arial" pitchFamily="34" charset="0"/>
                <a:sym typeface="Wingdings" pitchFamily="2" charset="2"/>
              </a:rPr>
              <a:t> behavior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r>
              <a:rPr lang="en-US" smtClean="0">
                <a:latin typeface="Arial" pitchFamily="34" charset="0"/>
                <a:cs typeface="Arial" pitchFamily="34" charset="0"/>
              </a:rPr>
              <a:t>•  S = shrink                  </a:t>
            </a:r>
            <a:r>
              <a:rPr lang="en-US" smtClean="0">
                <a:latin typeface="Arial" pitchFamily="34" charset="0"/>
                <a:cs typeface="Arial" pitchFamily="34" charset="0"/>
                <a:sym typeface="Wingdings" pitchFamily="2" charset="2"/>
              </a:rPr>
              <a:t> intelligence, emotions, creativity.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r>
              <a:rPr lang="en-US" smtClean="0">
                <a:latin typeface="Arial" pitchFamily="34" charset="0"/>
                <a:cs typeface="Arial" pitchFamily="34" charset="0"/>
              </a:rPr>
              <a:t>•  Clustering takes place. Iteration forms clusters of clusters.</a:t>
            </a:r>
          </a:p>
          <a:p>
            <a:r>
              <a:rPr lang="en-US" smtClean="0">
                <a:latin typeface="Arial" pitchFamily="34" charset="0"/>
                <a:cs typeface="Arial" pitchFamily="34" charset="0"/>
              </a:rPr>
              <a:t>•  Clusters are neural cliques, cortical columns, cortical modules.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46738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Traditional software development cycle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667936" y="3513667"/>
            <a:ext cx="1600200" cy="609600"/>
            <a:chOff x="1143000" y="2438400"/>
            <a:chExt cx="1600200" cy="609600"/>
          </a:xfrm>
        </p:grpSpPr>
        <p:sp>
          <p:nvSpPr>
            <p:cNvPr id="6" name="Rounded Rectangle 5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03867" y="2517801"/>
              <a:ext cx="1295400" cy="36933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structure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189137" y="3513667"/>
            <a:ext cx="1600200" cy="609600"/>
            <a:chOff x="1143000" y="2438400"/>
            <a:chExt cx="1600200" cy="609600"/>
          </a:xfrm>
        </p:grpSpPr>
        <p:sp>
          <p:nvSpPr>
            <p:cNvPr id="11" name="Rounded Rectangle 10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03867" y="2517801"/>
              <a:ext cx="1295400" cy="36933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structure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928535" y="3513667"/>
            <a:ext cx="1600200" cy="609600"/>
            <a:chOff x="1143000" y="2438400"/>
            <a:chExt cx="1600200" cy="609600"/>
          </a:xfrm>
        </p:grpSpPr>
        <p:sp>
          <p:nvSpPr>
            <p:cNvPr id="14" name="Rounded Rectangle 13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03867" y="2517801"/>
              <a:ext cx="1295400" cy="36933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structure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820091" y="4397328"/>
            <a:ext cx="1295400" cy="276999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</a:t>
            </a:r>
            <a:endParaRPr lang="en-US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81200" y="1704201"/>
            <a:ext cx="2819400" cy="276999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BRAIN (human analyst)</a:t>
            </a:r>
            <a:endParaRPr lang="en-US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684870" y="2192866"/>
            <a:ext cx="1524000" cy="685800"/>
            <a:chOff x="2074334" y="1422399"/>
            <a:chExt cx="1524000" cy="685800"/>
          </a:xfrm>
        </p:grpSpPr>
        <p:sp>
          <p:nvSpPr>
            <p:cNvPr id="18" name="Oval 17"/>
            <p:cNvSpPr/>
            <p:nvPr/>
          </p:nvSpPr>
          <p:spPr>
            <a:xfrm>
              <a:off x="2074334" y="1422399"/>
              <a:ext cx="1524000" cy="685800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50531" y="1464731"/>
              <a:ext cx="1295400" cy="553998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emergent</a:t>
              </a:r>
            </a:p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inference</a:t>
              </a:r>
              <a:endParaRPr lang="en-US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979334" y="2209800"/>
            <a:ext cx="1524000" cy="685800"/>
            <a:chOff x="2074334" y="1422399"/>
            <a:chExt cx="1524000" cy="685800"/>
          </a:xfrm>
        </p:grpSpPr>
        <p:sp>
          <p:nvSpPr>
            <p:cNvPr id="22" name="Oval 21"/>
            <p:cNvSpPr/>
            <p:nvPr/>
          </p:nvSpPr>
          <p:spPr>
            <a:xfrm>
              <a:off x="2074334" y="1422399"/>
              <a:ext cx="1524000" cy="685800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150531" y="1464731"/>
              <a:ext cx="1295400" cy="553998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emergent</a:t>
              </a:r>
            </a:p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inference</a:t>
              </a:r>
              <a:endParaRPr lang="en-US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214535" y="2201333"/>
            <a:ext cx="1524000" cy="685800"/>
            <a:chOff x="2074334" y="1422399"/>
            <a:chExt cx="1524000" cy="685800"/>
          </a:xfrm>
        </p:grpSpPr>
        <p:sp>
          <p:nvSpPr>
            <p:cNvPr id="25" name="Oval 24"/>
            <p:cNvSpPr/>
            <p:nvPr/>
          </p:nvSpPr>
          <p:spPr>
            <a:xfrm>
              <a:off x="2074334" y="1422399"/>
              <a:ext cx="1524000" cy="685800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150531" y="1464731"/>
              <a:ext cx="1295400" cy="553998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emergent</a:t>
              </a:r>
            </a:p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inference</a:t>
              </a:r>
              <a:endParaRPr lang="en-US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>
          <a:xfrm rot="16200000" flipH="1">
            <a:off x="2126327" y="3200796"/>
            <a:ext cx="625740" cy="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6200000" flipH="1">
            <a:off x="4428467" y="3216938"/>
            <a:ext cx="625740" cy="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H="1">
            <a:off x="6680599" y="3208471"/>
            <a:ext cx="625740" cy="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3251202" y="3810003"/>
            <a:ext cx="677333" cy="0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5520271" y="3810000"/>
            <a:ext cx="677333" cy="0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3048000" y="2743200"/>
            <a:ext cx="1066800" cy="76200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5283201" y="2743200"/>
            <a:ext cx="1066800" cy="76200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7467600" y="2743200"/>
            <a:ext cx="1066800" cy="76200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8348132" y="3555999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• • •</a:t>
            </a:r>
            <a:endParaRPr lang="en-US">
              <a:solidFill>
                <a:srgbClr val="0070C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382000" y="246620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• • •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7789334" y="3810000"/>
            <a:ext cx="677333" cy="0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28600" y="2864079"/>
            <a:ext cx="1066800" cy="49244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1600" smtClean="0">
                <a:latin typeface="Arial" pitchFamily="34" charset="0"/>
                <a:cs typeface="Arial" pitchFamily="34" charset="0"/>
              </a:rPr>
              <a:t>stream of</a:t>
            </a:r>
          </a:p>
          <a:p>
            <a:r>
              <a:rPr lang="en-US" sz="1600" smtClean="0">
                <a:latin typeface="Arial" pitchFamily="34" charset="0"/>
                <a:cs typeface="Arial" pitchFamily="34" charset="0"/>
              </a:rPr>
              <a:t>experience</a:t>
            </a:r>
            <a:endParaRPr lang="en-US" sz="16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Straight Arrow Connector 41"/>
          <p:cNvCxnSpPr>
            <a:cxnSpLocks/>
          </p:cNvCxnSpPr>
          <p:nvPr/>
        </p:nvCxnSpPr>
        <p:spPr>
          <a:xfrm flipV="1">
            <a:off x="1295400" y="2632167"/>
            <a:ext cx="411480" cy="32004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1303867" y="3259182"/>
            <a:ext cx="420624" cy="301752"/>
          </a:xfrm>
          <a:prstGeom prst="straightConnector1">
            <a:avLst/>
          </a:prstGeom>
          <a:ln w="127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40080" y="2570480"/>
            <a:ext cx="990600" cy="215444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knowledge</a:t>
            </a:r>
            <a:endParaRPr lang="en-US" sz="1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48080" y="3388360"/>
            <a:ext cx="457200" cy="215444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data</a:t>
            </a:r>
            <a:endParaRPr lang="en-US" sz="14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2141</TotalTime>
  <Words>940</Words>
  <Application>Microsoft Office PowerPoint</Application>
  <PresentationFormat>On-screen Show (4:3)</PresentationFormat>
  <Paragraphs>325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Sergio Pissanetzky</dc:creator>
  <cp:lastModifiedBy>Sergio Pissanetzky</cp:lastModifiedBy>
  <cp:revision>307</cp:revision>
  <dcterms:created xsi:type="dcterms:W3CDTF">2011-06-27T13:02:25Z</dcterms:created>
  <dcterms:modified xsi:type="dcterms:W3CDTF">2011-08-01T20:14:32Z</dcterms:modified>
</cp:coreProperties>
</file>