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61" r:id="rId4"/>
    <p:sldId id="274" r:id="rId5"/>
    <p:sldId id="262" r:id="rId6"/>
    <p:sldId id="265" r:id="rId7"/>
    <p:sldId id="266" r:id="rId8"/>
    <p:sldId id="267" r:id="rId9"/>
    <p:sldId id="268" r:id="rId10"/>
    <p:sldId id="269" r:id="rId11"/>
    <p:sldId id="271" r:id="rId12"/>
    <p:sldId id="272" r:id="rId13"/>
    <p:sldId id="273" r:id="rId14"/>
    <p:sldId id="275" r:id="rId15"/>
  </p:sldIdLst>
  <p:sldSz cx="9144000" cy="6858000" type="screen4x3"/>
  <p:notesSz cx="6858000" cy="9080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561" autoAdjust="0"/>
  </p:normalViewPr>
  <p:slideViewPr>
    <p:cSldViewPr>
      <p:cViewPr varScale="1">
        <p:scale>
          <a:sx n="106" d="100"/>
          <a:sy n="106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6F6D5-505A-4BC6-86DC-BDAAE7346178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81038"/>
            <a:ext cx="4540250" cy="3405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3238"/>
            <a:ext cx="5486400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4899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4899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87F02-6FBF-4C47-A355-447CD4606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7F02-6FBF-4C47-A355-447CD4606DD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Narrow, well-organized channel. The scopes are short, no entanglement </a:t>
            </a:r>
            <a:r>
              <a:rPr lang="en-US" dirty="0" smtClean="0">
                <a:sym typeface="Wingdings" pitchFamily="2" charset="2"/>
              </a:rPr>
              <a:t> Laminar flow.</a:t>
            </a:r>
            <a:endParaRPr lang="en-US" dirty="0" smtClean="0"/>
          </a:p>
          <a:p>
            <a:r>
              <a:rPr lang="en-US" baseline="0" dirty="0" smtClean="0">
                <a:sym typeface="Wingdings" pitchFamily="2" charset="2"/>
              </a:rPr>
              <a:t>More important: the matrix is partitioned into diagonal blocks. </a:t>
            </a:r>
            <a:r>
              <a:rPr lang="en-US" dirty="0" smtClean="0"/>
              <a:t>No flows cross the dotted lines</a:t>
            </a:r>
            <a:r>
              <a:rPr lang="en-US" baseline="0" dirty="0" smtClean="0"/>
              <a:t> </a:t>
            </a:r>
            <a:r>
              <a:rPr lang="en-US" baseline="0" dirty="0" smtClean="0">
                <a:sym typeface="Wingdings" pitchFamily="2" charset="2"/>
              </a:rPr>
              <a:t> encapsulation.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Both the data and the functions that use it have been encapsulated  objects.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There are 6 objects, but only two classes  SCA has revealed the natural ontology.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The objects inherit from previously existing objects  SCA has revealed the inheritance hierarchy.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The program  has also been “refactored”. The objects can be extracted as submodels.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Two examples of SCA have been published.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 pitchFamily="2" charset="2"/>
              </a:rPr>
              <a:t>Next, an algorithm for learning.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Change</a:t>
            </a:r>
            <a:r>
              <a:rPr lang="en-US" baseline="0" smtClean="0"/>
              <a:t> the language: neural clique instead of variable, activation instead of initialization.</a:t>
            </a:r>
            <a:endParaRPr lang="en-US" smtClean="0"/>
          </a:p>
          <a:p>
            <a:r>
              <a:rPr lang="en-US" smtClean="0"/>
              <a:t>What </a:t>
            </a:r>
            <a:r>
              <a:rPr lang="en-US" dirty="0" smtClean="0"/>
              <a:t>happens in your brain when you look at 1+2=3?</a:t>
            </a:r>
            <a:r>
              <a:rPr lang="en-US" baseline="0" dirty="0" smtClean="0"/>
              <a:t> You know it’s an expression, AND it has tokens.</a:t>
            </a:r>
          </a:p>
          <a:p>
            <a:r>
              <a:rPr lang="en-US" baseline="0" dirty="0" smtClean="0"/>
              <a:t>You look at the first token, you know it’s 1, AND you know that 1 is a number, so you have a number in an expression,</a:t>
            </a:r>
          </a:p>
          <a:p>
            <a:r>
              <a:rPr lang="en-US" baseline="0" dirty="0" smtClean="0"/>
              <a:t>AND it is in the first place. Next, there is another token AND it is +, and so on, until you get to “result of 1+2”.</a:t>
            </a:r>
          </a:p>
          <a:p>
            <a:r>
              <a:rPr lang="en-US" baseline="0" dirty="0" smtClean="0"/>
              <a:t>Only the result, the value is still unknown.</a:t>
            </a:r>
          </a:p>
          <a:p>
            <a:r>
              <a:rPr lang="en-US" baseline="0" dirty="0" smtClean="0"/>
              <a:t>But the teacher is repeating “1+2 is 3”, “1+2 is 3”, ... So the neural clicks “result of 1+2” and 3 are flashing repeatedly.</a:t>
            </a:r>
          </a:p>
          <a:p>
            <a:r>
              <a:rPr lang="en-US" baseline="0" dirty="0" smtClean="0"/>
              <a:t>The Hebbian switch senses this and makes the connection.  Similar for 3-2=1.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smtClean="0"/>
              <a:t>But let’s look at this a little differently. I said that the services are autonomous, they execute when the arguments become available.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smtClean="0"/>
              <a:t>The word AND suggests an AND switch. So I can make an equivalent circuit.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7F02-6FBF-4C47-A355-447CD4606DD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And here is the circuit. </a:t>
            </a:r>
          </a:p>
          <a:p>
            <a:r>
              <a:rPr lang="en-US" smtClean="0"/>
              <a:t>expression AND token is token in expression, and so on.</a:t>
            </a:r>
          </a:p>
          <a:p>
            <a:r>
              <a:rPr lang="en-US" smtClean="0"/>
              <a:t>Note the difference, however, in the rows with the H: there is no service there.</a:t>
            </a:r>
          </a:p>
          <a:p>
            <a:r>
              <a:rPr lang="en-US" smtClean="0"/>
              <a:t>The service is created at</a:t>
            </a:r>
            <a:r>
              <a:rPr lang="en-US" baseline="0" smtClean="0"/>
              <a:t> the time the Hebbian switch establishes the connection.</a:t>
            </a:r>
          </a:p>
          <a:p>
            <a:r>
              <a:rPr lang="en-US" baseline="0" smtClean="0"/>
              <a:t>Of course, a delay is required, as always when feedback happens.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7F02-6FBF-4C47-A355-447CD4606DD9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This circuit can learn indefinitely, in both extension and detail. It is an abstract machine, it can be built.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7F02-6FBF-4C47-A355-447CD4606DD9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</a:t>
            </a:r>
            <a:r>
              <a:rPr lang="en-US" baseline="0" smtClean="0"/>
              <a:t> conclusions.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7F02-6FBF-4C47-A355-447CD4606DD9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This work is based on the Matrix Model of Computation.</a:t>
            </a:r>
            <a:r>
              <a:rPr lang="en-US" baseline="0" smtClean="0"/>
              <a:t> </a:t>
            </a:r>
            <a:r>
              <a:rPr lang="en-US" smtClean="0"/>
              <a:t>The </a:t>
            </a:r>
            <a:r>
              <a:rPr lang="en-US" dirty="0" smtClean="0"/>
              <a:t>model comes in two forms</a:t>
            </a:r>
            <a:r>
              <a:rPr lang="en-US" smtClean="0"/>
              <a:t>. </a:t>
            </a:r>
          </a:p>
          <a:p>
            <a:r>
              <a:rPr lang="en-US" smtClean="0"/>
              <a:t>The </a:t>
            </a:r>
            <a:r>
              <a:rPr lang="en-US" dirty="0" smtClean="0"/>
              <a:t>imperative form</a:t>
            </a:r>
            <a:r>
              <a:rPr lang="en-US" baseline="0" dirty="0" smtClean="0"/>
              <a:t> is defined as a pair of matrices: C and Q. </a:t>
            </a:r>
            <a:endParaRPr lang="en-US" dirty="0" smtClean="0"/>
          </a:p>
          <a:p>
            <a:r>
              <a:rPr lang="en-US" dirty="0" smtClean="0"/>
              <a:t>It is natural to represent services in matrix form, in terms of arguments and codomains.</a:t>
            </a:r>
          </a:p>
          <a:p>
            <a:r>
              <a:rPr lang="en-US" dirty="0" smtClean="0"/>
              <a:t>It is also natural to think in terms of</a:t>
            </a:r>
            <a:r>
              <a:rPr lang="en-US" baseline="0" dirty="0" smtClean="0"/>
              <a:t> sequences.</a:t>
            </a:r>
          </a:p>
          <a:p>
            <a:r>
              <a:rPr lang="el-GR" sz="1200" smtClean="0">
                <a:latin typeface="Arial" pitchFamily="34" charset="0"/>
                <a:cs typeface="Arial" pitchFamily="34" charset="0"/>
              </a:rPr>
              <a:t>Ω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=states, </a:t>
            </a:r>
            <a:r>
              <a:rPr lang="az-Cyrl-AZ" sz="1200" smtClean="0">
                <a:latin typeface="Arial" pitchFamily="34" charset="0"/>
                <a:cs typeface="Arial" pitchFamily="34" charset="0"/>
              </a:rPr>
              <a:t>Г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=alphabet, </a:t>
            </a:r>
            <a:r>
              <a:rPr lang="el-GR" sz="1200" smtClean="0">
                <a:latin typeface="Arial" pitchFamily="34" charset="0"/>
                <a:cs typeface="Arial" pitchFamily="34" charset="0"/>
              </a:rPr>
              <a:t>Λ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(left, right).</a:t>
            </a:r>
          </a:p>
          <a:p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The definition is simple and natural, but it has very powerful properties.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7F02-6FBF-4C47-A355-447CD4606DD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model is universal</a:t>
            </a:r>
            <a:r>
              <a:rPr lang="en-US" baseline="0" dirty="0" smtClean="0"/>
              <a:t> because i</a:t>
            </a:r>
            <a:r>
              <a:rPr lang="en-US" dirty="0" smtClean="0"/>
              <a:t>t can</a:t>
            </a:r>
            <a:r>
              <a:rPr lang="en-US" baseline="0" dirty="0" smtClean="0"/>
              <a:t> represent any Turing machine, and any Quantum computer.</a:t>
            </a:r>
          </a:p>
          <a:p>
            <a:r>
              <a:rPr lang="en-US" baseline="0" dirty="0" smtClean="0"/>
              <a:t>It is mathematically formal. It is a relational database, because the matrices represent relations of various degrees.</a:t>
            </a:r>
          </a:p>
          <a:p>
            <a:r>
              <a:rPr lang="en-US" baseline="0" dirty="0" smtClean="0"/>
              <a:t>It is a computer program ready for execution, but not a programming language.</a:t>
            </a:r>
          </a:p>
          <a:p>
            <a:r>
              <a:rPr lang="en-US" baseline="0" dirty="0" smtClean="0"/>
              <a:t>It is naturally OO. I will say some more about this in a moment.</a:t>
            </a:r>
          </a:p>
          <a:p>
            <a:r>
              <a:rPr lang="en-US" baseline="0" dirty="0" smtClean="0"/>
              <a:t>The MMC has an algebra of operations, which can be used to write formal algorithms.</a:t>
            </a:r>
          </a:p>
          <a:p>
            <a:r>
              <a:rPr lang="en-US" baseline="0" dirty="0" smtClean="0"/>
              <a:t>It is a connectionist model. It supports many transformations, including refactoring.</a:t>
            </a:r>
          </a:p>
          <a:p>
            <a:r>
              <a:rPr lang="en-US" baseline="0" dirty="0" smtClean="0"/>
              <a:t>It supports all training modes used in AI. It is machine interpretable, and has a fractal structure.</a:t>
            </a:r>
          </a:p>
          <a:p>
            <a:r>
              <a:rPr lang="en-US" baseline="0" dirty="0" smtClean="0"/>
              <a:t>The most important: Every finitely realizable physical system can be perfectly represented by an MMC.</a:t>
            </a:r>
          </a:p>
          <a:p>
            <a:r>
              <a:rPr lang="en-US" baseline="0" dirty="0" smtClean="0"/>
              <a:t>Saying that MMC is universal is saying that it represents all we can know, because we only know what we can know.</a:t>
            </a:r>
          </a:p>
          <a:p>
            <a:r>
              <a:rPr lang="en-US" baseline="0" dirty="0" smtClean="0"/>
              <a:t>Because of which, I propose the MMC as a model for a formal Theory of Cognition.</a:t>
            </a:r>
          </a:p>
          <a:p>
            <a:r>
              <a:rPr lang="en-US" baseline="0" dirty="0" smtClean="0"/>
              <a:t>Yet, the imperative form has a problem.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7F02-6FBF-4C47-A355-447CD4606DD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dirty="0" smtClean="0"/>
              <a:t>“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You can not build character and courage by taking away men’s initiative and independence.”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smtClean="0">
                <a:latin typeface="Arial" pitchFamily="34" charset="0"/>
                <a:cs typeface="Arial" pitchFamily="34" charset="0"/>
              </a:rPr>
              <a:t>Abraham Lincoln</a:t>
            </a:r>
          </a:p>
          <a:p>
            <a:pPr lvl="0">
              <a:lnSpc>
                <a:spcPct val="100000"/>
              </a:lnSpc>
            </a:pPr>
            <a:r>
              <a:rPr lang="en-US" sz="1200" smtClean="0">
                <a:latin typeface="Arial" pitchFamily="34" charset="0"/>
                <a:cs typeface="Arial" pitchFamily="34" charset="0"/>
              </a:rPr>
              <a:t>Human intelligence stands in the way of artificial intelligence.</a:t>
            </a:r>
          </a:p>
          <a:p>
            <a:pPr lvl="0">
              <a:lnSpc>
                <a:spcPct val="100000"/>
              </a:lnSpc>
            </a:pPr>
            <a:r>
              <a:rPr lang="en-US" sz="1200" smtClean="0">
                <a:latin typeface="Arial" pitchFamily="34" charset="0"/>
                <a:cs typeface="Arial" pitchFamily="34" charset="0"/>
              </a:rPr>
              <a:t>It must be removed, while still preserving behavior and</a:t>
            </a:r>
            <a:r>
              <a:rPr lang="en-US" sz="1200" baseline="0" smtClean="0">
                <a:latin typeface="Arial" pitchFamily="34" charset="0"/>
                <a:cs typeface="Arial" pitchFamily="34" charset="0"/>
              </a:rPr>
              <a:t> properties.</a:t>
            </a:r>
            <a:endParaRPr lang="en-US" sz="120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00000"/>
              </a:lnSpc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7F02-6FBF-4C47-A355-447CD4606DD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series of transformations is required.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/>
              <a:t>Imperative control of an area in a system is like a system within a system</a:t>
            </a:r>
            <a:r>
              <a:rPr lang="en-US" sz="1200" baseline="0" smtClean="0"/>
              <a:t>, like a</a:t>
            </a:r>
            <a:r>
              <a:rPr lang="en-US" sz="1200" smtClean="0"/>
              <a:t> parasite, a cancer.</a:t>
            </a:r>
            <a:r>
              <a:rPr lang="en-US" sz="1200" baseline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smtClean="0"/>
              <a:t>It behaves without regard for the rest of the system. Removing it results in massive parallelism. Ex: 1, 3.</a:t>
            </a:r>
          </a:p>
          <a:p>
            <a:r>
              <a:rPr lang="en-US" smtClean="0"/>
              <a:t>Man-made</a:t>
            </a:r>
            <a:r>
              <a:rPr lang="en-US" baseline="0" smtClean="0"/>
              <a:t> structures are solutions to problems obtained by humans. </a:t>
            </a:r>
            <a:r>
              <a:rPr lang="en-US" sz="1200" smtClean="0"/>
              <a:t>They are encrypted information, </a:t>
            </a:r>
          </a:p>
          <a:p>
            <a:r>
              <a:rPr lang="en-US" sz="1200" smtClean="0"/>
              <a:t>unknown to the AI system, something that it can not understand.</a:t>
            </a:r>
          </a:p>
          <a:p>
            <a:r>
              <a:rPr lang="en-US" smtClean="0"/>
              <a:t>Reuse of code or variables creates interdependencies and constrains the AI system’s independence.</a:t>
            </a:r>
          </a:p>
          <a:p>
            <a:r>
              <a:rPr lang="en-US" smtClean="0"/>
              <a:t>Multifunction services </a:t>
            </a:r>
            <a:r>
              <a:rPr lang="en-US" baseline="0" smtClean="0"/>
              <a:t>create interdependencies between the tasks.</a:t>
            </a:r>
          </a:p>
          <a:p>
            <a:r>
              <a:rPr lang="en-US" baseline="0" smtClean="0"/>
              <a:t>Incomplete specifications make the system dependent on the missing pieces.</a:t>
            </a:r>
          </a:p>
          <a:p>
            <a:r>
              <a:rPr lang="en-US" baseline="0" smtClean="0"/>
              <a:t>The solution I propose is a series of transformations that eliminate all traces of human intelligence </a:t>
            </a:r>
          </a:p>
          <a:p>
            <a:r>
              <a:rPr lang="en-US" baseline="0" smtClean="0"/>
              <a:t>while still preserving behavior and properties. </a:t>
            </a:r>
            <a:r>
              <a:rPr lang="en-US" baseline="0" dirty="0" smtClean="0"/>
              <a:t>Go directly to the results and examples.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87F02-6FBF-4C47-A355-447CD4606DD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 different, bigger example.</a:t>
            </a:r>
            <a:r>
              <a:rPr lang="en-US" baseline="0" dirty="0" smtClean="0"/>
              <a:t> It illustrates a canonical matrix of services, the canonical form of the MMC.</a:t>
            </a:r>
          </a:p>
          <a:p>
            <a:r>
              <a:rPr lang="en-US" baseline="0" dirty="0" smtClean="0"/>
              <a:t>There are no M’s, the matrix is square lower-triangular. All C’s are on the diagonal. Only A’s in lower triangle.</a:t>
            </a:r>
            <a:endParaRPr lang="en-US" dirty="0" smtClean="0"/>
          </a:p>
          <a:p>
            <a:r>
              <a:rPr lang="en-US" dirty="0" smtClean="0"/>
              <a:t>On</a:t>
            </a:r>
            <a:r>
              <a:rPr lang="en-US" baseline="0" dirty="0" smtClean="0"/>
              <a:t> the left, a set of equations, or the statements of a computer program. </a:t>
            </a:r>
          </a:p>
          <a:p>
            <a:r>
              <a:rPr lang="en-US" baseline="0" dirty="0" smtClean="0"/>
              <a:t>On top, the variables used in the equations. Columns permuted in such a way that all C’s fall on the diagonal.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conversion from any computer program can be done by a parser.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 will now explain its most important property: the cMMC can infer the ontology</a:t>
            </a:r>
            <a:r>
              <a:rPr lang="en-US" baseline="0" dirty="0" smtClean="0"/>
              <a:t> for this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program looks very confusing, particularly because I am not telling you what it means, or what the ontology is.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 will now explain how the MMC </a:t>
            </a:r>
            <a:r>
              <a:rPr lang="en-US" baseline="0" smtClean="0"/>
              <a:t>can infer </a:t>
            </a:r>
            <a:r>
              <a:rPr lang="en-US" baseline="0" dirty="0" smtClean="0"/>
              <a:t>the </a:t>
            </a:r>
            <a:r>
              <a:rPr lang="en-US" baseline="0" smtClean="0"/>
              <a:t>ontology.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 Scope Constriction algorithm (SCA)</a:t>
            </a:r>
            <a:r>
              <a:rPr lang="en-US" baseline="0" smtClean="0"/>
              <a:t> finds</a:t>
            </a:r>
            <a:r>
              <a:rPr lang="en-US" smtClean="0"/>
              <a:t> similarities in the services and variables</a:t>
            </a:r>
            <a:r>
              <a:rPr lang="en-US" baseline="0" smtClean="0"/>
              <a:t> </a:t>
            </a:r>
            <a:r>
              <a:rPr lang="en-US" smtClean="0"/>
              <a:t>and</a:t>
            </a:r>
            <a:r>
              <a:rPr lang="en-US" baseline="0" smtClean="0"/>
              <a:t> groups them together forming objects.</a:t>
            </a:r>
          </a:p>
          <a:p>
            <a:r>
              <a:rPr lang="en-US" baseline="0" smtClean="0"/>
              <a:t>The resulting ontology is natural because it depends on, and is determined by, the system.</a:t>
            </a:r>
          </a:p>
          <a:p>
            <a:r>
              <a:rPr lang="en-US" baseline="0" smtClean="0"/>
              <a:t>SCA is problem and domain independent. It is a universal MMC algorithm.</a:t>
            </a:r>
            <a:endParaRPr lang="en-US" smtClean="0"/>
          </a:p>
          <a:p>
            <a:r>
              <a:rPr lang="en-US" smtClean="0"/>
              <a:t>Here </a:t>
            </a:r>
            <a:r>
              <a:rPr lang="en-US" dirty="0" smtClean="0"/>
              <a:t>is one motivation for the SCA. Explain scope. The profile is the union of all scopes. </a:t>
            </a:r>
          </a:p>
          <a:p>
            <a:r>
              <a:rPr lang="en-US" dirty="0" smtClean="0"/>
              <a:t>This profile is too big. There is no reason to initialize variables so far ahead of the point where they are used.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another motivation for SCA.</a:t>
            </a:r>
            <a:r>
              <a:rPr lang="en-US" baseline="0" dirty="0" smtClean="0"/>
              <a:t> </a:t>
            </a:r>
            <a:r>
              <a:rPr lang="en-US" dirty="0" smtClean="0"/>
              <a:t>A</a:t>
            </a:r>
            <a:r>
              <a:rPr lang="en-US" baseline="0" dirty="0" smtClean="0"/>
              <a:t> different view of the matrix: a channel where data flows. </a:t>
            </a:r>
          </a:p>
          <a:p>
            <a:r>
              <a:rPr lang="en-US" baseline="0" dirty="0" smtClean="0"/>
              <a:t>Data flows in the variables, from the point where a variable is initialized to the point where it is used.</a:t>
            </a:r>
          </a:p>
          <a:p>
            <a:r>
              <a:rPr lang="en-US" baseline="0" dirty="0" smtClean="0"/>
              <a:t>This channel is very wide and disorganized. Data flows are too long and entangled.</a:t>
            </a:r>
          </a:p>
          <a:p>
            <a:r>
              <a:rPr lang="en-US" baseline="0" dirty="0" smtClean="0"/>
              <a:t>We want to make the channel narrower, and better organized.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Service commutativity</a:t>
            </a:r>
            <a:r>
              <a:rPr lang="en-US" baseline="0" dirty="0" smtClean="0"/>
              <a:t> is the tool used to reduce the profile and narrow the data channel. </a:t>
            </a:r>
          </a:p>
          <a:p>
            <a:r>
              <a:rPr lang="en-US" baseline="0" dirty="0" smtClean="0"/>
              <a:t>Every variable must be initialized before it is used. Otherwise, the order of the services is irrelevant.</a:t>
            </a:r>
          </a:p>
          <a:p>
            <a:r>
              <a:rPr lang="en-US" baseline="0" dirty="0" smtClean="0"/>
              <a:t>The profile of the matrix changes when the order of the services is changed.</a:t>
            </a:r>
          </a:p>
          <a:p>
            <a:r>
              <a:rPr lang="en-US" dirty="0" smtClean="0"/>
              <a:t>The green services are commutative,</a:t>
            </a:r>
            <a:r>
              <a:rPr lang="en-US" baseline="0" dirty="0" smtClean="0"/>
              <a:t> but commuting them would increase the profile.</a:t>
            </a:r>
            <a:endParaRPr lang="en-US" dirty="0" smtClean="0"/>
          </a:p>
          <a:p>
            <a:r>
              <a:rPr lang="en-US" dirty="0" smtClean="0"/>
              <a:t>The pink services are not</a:t>
            </a:r>
            <a:r>
              <a:rPr lang="en-US" baseline="0" dirty="0" smtClean="0"/>
              <a:t> commutative.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0" dirty="0" smtClean="0"/>
              <a:t> service such as the blue one can be shifted by repeated commutation. Doing so reduces the profile.</a:t>
            </a:r>
          </a:p>
          <a:p>
            <a:r>
              <a:rPr lang="en-US" baseline="0" dirty="0" smtClean="0"/>
              <a:t>Systematic repeated commutation is used by SCA to minimize the profile.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D84D8-0F40-4462-B5D8-7FF0F31A34A9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3690F-5D28-42A3-85C4-68041A34AC15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7D9FA-D356-4520-A7CC-0360E9E120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944940"/>
            <a:ext cx="8153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If intelligence is the ability</a:t>
            </a: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 to solve unanticipated problems, </a:t>
            </a: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then artificial intelligence</a:t>
            </a: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 needs universal representations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8194" y="3694093"/>
            <a:ext cx="419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Sergio Pissanetzky    Sergio@SciControls.com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-2758" y="0"/>
            <a:ext cx="913619" cy="6858000"/>
            <a:chOff x="80901" y="794"/>
            <a:chExt cx="913619" cy="6858000"/>
          </a:xfrm>
        </p:grpSpPr>
        <p:sp>
          <p:nvSpPr>
            <p:cNvPr id="6" name="TextBox 5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84319" y="367447"/>
          <a:ext cx="6063912" cy="60959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 rot="5400000">
            <a:off x="4142489" y="2808218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5400000">
            <a:off x="6157557" y="4857151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 rot="5400000">
            <a:off x="2122682" y="793150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 rot="5400000">
            <a:off x="2594782" y="95571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 rot="5400000">
            <a:off x="7649382" y="6027246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 rot="5400000">
            <a:off x="6972050" y="5366844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 rot="5400000">
            <a:off x="5629576" y="400371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 rot="5400000">
            <a:off x="4948518" y="3339924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 rot="5400000">
            <a:off x="4609850" y="3004644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 rot="5400000">
            <a:off x="3602315" y="197679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 rot="5400000">
            <a:off x="2937172" y="1299458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 rot="5400000">
            <a:off x="6633382" y="5016324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>
            <a:off x="2751584" y="1120980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3098719" y="1468112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7809570" y="620572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ight Arrow 25"/>
          <p:cNvSpPr/>
          <p:nvPr/>
        </p:nvSpPr>
        <p:spPr>
          <a:xfrm>
            <a:off x="5108705" y="3491647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ight Arrow 26"/>
          <p:cNvSpPr/>
          <p:nvPr/>
        </p:nvSpPr>
        <p:spPr>
          <a:xfrm>
            <a:off x="4770037" y="3144515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ight Arrow 27"/>
          <p:cNvSpPr/>
          <p:nvPr/>
        </p:nvSpPr>
        <p:spPr>
          <a:xfrm>
            <a:off x="4448306" y="3144515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3759118" y="213698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ight Arrow 29"/>
          <p:cNvSpPr/>
          <p:nvPr/>
        </p:nvSpPr>
        <p:spPr>
          <a:xfrm>
            <a:off x="2416307" y="1120980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2201256" y="1730580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201250" y="2397858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192786" y="4429860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201253" y="3745648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01253" y="5784526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490138" y="3414603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H="1">
            <a:off x="1167474" y="3407828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2513673" y="3407828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3182539" y="3407828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H="1">
            <a:off x="4528740" y="3407827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ight Arrow 42"/>
          <p:cNvSpPr/>
          <p:nvPr/>
        </p:nvSpPr>
        <p:spPr>
          <a:xfrm>
            <a:off x="7123773" y="551992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ight Arrow 43"/>
          <p:cNvSpPr/>
          <p:nvPr/>
        </p:nvSpPr>
        <p:spPr>
          <a:xfrm>
            <a:off x="6776641" y="518498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ight Arrow 44"/>
          <p:cNvSpPr/>
          <p:nvPr/>
        </p:nvSpPr>
        <p:spPr>
          <a:xfrm>
            <a:off x="6463371" y="518498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ight Arrow 45"/>
          <p:cNvSpPr/>
          <p:nvPr/>
        </p:nvSpPr>
        <p:spPr>
          <a:xfrm>
            <a:off x="5786038" y="4165255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2177616" y="76200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th 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933035" y="367447"/>
          <a:ext cx="1295399" cy="6095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399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td = d * vx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ta = a * fx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tg = ta + td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sx = rx + tg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tj = b * fx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wx = vx + tj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te = d * vy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tb = a * fy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th = tb + te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sy = ry + th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tk = b * fy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wy = vy + tk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tf = d * vz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tc = a * fz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ti = tc + tf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sz = rz + ti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tl = b * fz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wz = vz + tl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48" name="Straight Connector 47"/>
          <p:cNvCxnSpPr/>
          <p:nvPr/>
        </p:nvCxnSpPr>
        <p:spPr>
          <a:xfrm>
            <a:off x="905939" y="1727199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99166" y="5781145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897469" y="6466945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99163" y="4426476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905939" y="3742267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899166" y="2396065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905936" y="372533"/>
            <a:ext cx="128016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937115" y="95534"/>
            <a:ext cx="13716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PROGRAM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288869" y="112465"/>
            <a:ext cx="62653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DATA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8305800" y="380991"/>
          <a:ext cx="533400" cy="6070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58" name="Straight Connector 57"/>
          <p:cNvCxnSpPr/>
          <p:nvPr/>
        </p:nvCxnSpPr>
        <p:spPr>
          <a:xfrm>
            <a:off x="8255001" y="372533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8255001" y="6458478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256695" y="2396068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8255004" y="1737593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8248228" y="5781145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8239761" y="4428067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8255001" y="3740679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859869" y="955357"/>
            <a:ext cx="2819400" cy="4924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“Laminar” flow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 rot="16200000" flipH="1">
            <a:off x="3408370" y="249717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6200000" flipH="1">
            <a:off x="2069425" y="241008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 flipH="1">
            <a:off x="4083280" y="249717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 flipH="1">
            <a:off x="5422225" y="243189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6200000" flipH="1">
            <a:off x="6099316" y="243189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6200000" flipH="1">
            <a:off x="7446970" y="249717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16200000" flipH="1">
            <a:off x="8121880" y="240138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32955" y="838201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32955" y="1830868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 rot="16200000" flipH="1">
            <a:off x="-2136372" y="3421380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6200000" flipH="1">
            <a:off x="780565" y="255063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49827" y="370609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46362" y="1719839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42897" y="2403764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44978" y="3742603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46364" y="4424940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46364" y="5779221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339436" y="6461558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32955" y="3867486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32955" y="5879859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32955" y="2856104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32955" y="4837304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0558" y="973179"/>
          <a:ext cx="8617067" cy="5486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736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expression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token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tok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number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operator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nbr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symb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third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nbr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 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nbr third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3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3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+ 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- 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2 third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1+2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3-2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77934" y="106317"/>
            <a:ext cx="584208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Canonical example and the act of learning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 + 2 = 3  and  3 – 2 = 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0558" y="973179"/>
          <a:ext cx="8617067" cy="5486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736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expression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token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tok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number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operator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nbr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symb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third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nbr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 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nbr third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3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3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+ 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- 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2 third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1+2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3-2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9" name="Straight Connector 38"/>
          <p:cNvCxnSpPr/>
          <p:nvPr/>
        </p:nvCxnSpPr>
        <p:spPr>
          <a:xfrm rot="5400000">
            <a:off x="-2036059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-1743955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-1425472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-1127151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5400000">
            <a:off x="-822584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-504102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5400000">
            <a:off x="-201123" y="3975902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>
            <a:off x="108073" y="3975902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>
            <a:off x="408723" y="3975902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>
            <a:off x="720248" y="3975902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5400000">
            <a:off x="1029444" y="3975902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1340969" y="3975902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>
            <a:off x="1641619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>
            <a:off x="1950816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>
            <a:off x="2262341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2573866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5400000">
            <a:off x="2874516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>
            <a:off x="3183712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>
            <a:off x="3484362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>
            <a:off x="3797475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>
            <a:off x="4105083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>
            <a:off x="4416608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5400000">
            <a:off x="4725804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>
            <a:off x="5028783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5400000">
            <a:off x="5337979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5400000">
            <a:off x="5640958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rot="5400000">
            <a:off x="5950154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>
            <a:off x="6259350" y="3975901"/>
            <a:ext cx="496576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2782863" y="40560"/>
            <a:ext cx="2774988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Equivalent circuit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446031" y="1687251"/>
            <a:ext cx="611011" cy="182565"/>
            <a:chOff x="2986013" y="434934"/>
            <a:chExt cx="611011" cy="182565"/>
          </a:xfrm>
        </p:grpSpPr>
        <p:grpSp>
          <p:nvGrpSpPr>
            <p:cNvPr id="139" name="Group 130"/>
            <p:cNvGrpSpPr/>
            <p:nvPr/>
          </p:nvGrpSpPr>
          <p:grpSpPr>
            <a:xfrm>
              <a:off x="2986013" y="434934"/>
              <a:ext cx="527110" cy="182565"/>
              <a:chOff x="886516" y="215856"/>
              <a:chExt cx="527110" cy="182565"/>
            </a:xfrm>
          </p:grpSpPr>
          <p:grpSp>
            <p:nvGrpSpPr>
              <p:cNvPr id="141" name="Group 48"/>
              <p:cNvGrpSpPr/>
              <p:nvPr/>
            </p:nvGrpSpPr>
            <p:grpSpPr>
              <a:xfrm>
                <a:off x="886516" y="215856"/>
                <a:ext cx="527110" cy="182565"/>
                <a:chOff x="3478939" y="197599"/>
                <a:chExt cx="527110" cy="182565"/>
              </a:xfrm>
            </p:grpSpPr>
            <p:cxnSp>
              <p:nvCxnSpPr>
                <p:cNvPr id="143" name="Straight Arrow Connector 142"/>
                <p:cNvCxnSpPr/>
                <p:nvPr/>
              </p:nvCxnSpPr>
              <p:spPr>
                <a:xfrm flipV="1">
                  <a:off x="3478939" y="252792"/>
                  <a:ext cx="399314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4" name="Isosceles Triangle 143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42" name="Straight Arrow Connector 141"/>
              <p:cNvCxnSpPr/>
              <p:nvPr/>
            </p:nvCxnSpPr>
            <p:spPr>
              <a:xfrm>
                <a:off x="1178620" y="351033"/>
                <a:ext cx="107210" cy="3917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0" name="Straight Arrow Connector 139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1066752" y="1968480"/>
            <a:ext cx="1214640" cy="182565"/>
            <a:chOff x="2382384" y="434934"/>
            <a:chExt cx="1214640" cy="182565"/>
          </a:xfrm>
        </p:grpSpPr>
        <p:grpSp>
          <p:nvGrpSpPr>
            <p:cNvPr id="148" name="Group 130"/>
            <p:cNvGrpSpPr/>
            <p:nvPr/>
          </p:nvGrpSpPr>
          <p:grpSpPr>
            <a:xfrm>
              <a:off x="2382384" y="434934"/>
              <a:ext cx="1130739" cy="182565"/>
              <a:chOff x="282887" y="215856"/>
              <a:chExt cx="1130739" cy="182565"/>
            </a:xfrm>
          </p:grpSpPr>
          <p:grpSp>
            <p:nvGrpSpPr>
              <p:cNvPr id="150" name="Group 48"/>
              <p:cNvGrpSpPr/>
              <p:nvPr/>
            </p:nvGrpSpPr>
            <p:grpSpPr>
              <a:xfrm>
                <a:off x="282887" y="215856"/>
                <a:ext cx="1130739" cy="182565"/>
                <a:chOff x="2875310" y="197599"/>
                <a:chExt cx="1130739" cy="182565"/>
              </a:xfrm>
            </p:grpSpPr>
            <p:cxnSp>
              <p:nvCxnSpPr>
                <p:cNvPr id="152" name="Straight Arrow Connector 151"/>
                <p:cNvCxnSpPr/>
                <p:nvPr/>
              </p:nvCxnSpPr>
              <p:spPr>
                <a:xfrm>
                  <a:off x="2875310" y="231783"/>
                  <a:ext cx="1002943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" name="Isosceles Triangle 152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51" name="Straight Arrow Connector 150"/>
              <p:cNvCxnSpPr/>
              <p:nvPr/>
            </p:nvCxnSpPr>
            <p:spPr>
              <a:xfrm flipV="1">
                <a:off x="574991" y="354950"/>
                <a:ext cx="71213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9" name="Straight Arrow Connector 148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7" name="Group 156"/>
          <p:cNvGrpSpPr/>
          <p:nvPr/>
        </p:nvGrpSpPr>
        <p:grpSpPr>
          <a:xfrm>
            <a:off x="1066752" y="2252038"/>
            <a:ext cx="1526165" cy="182565"/>
            <a:chOff x="2070859" y="434934"/>
            <a:chExt cx="1526165" cy="182565"/>
          </a:xfrm>
        </p:grpSpPr>
        <p:grpSp>
          <p:nvGrpSpPr>
            <p:cNvPr id="158" name="Group 130"/>
            <p:cNvGrpSpPr/>
            <p:nvPr/>
          </p:nvGrpSpPr>
          <p:grpSpPr>
            <a:xfrm>
              <a:off x="2070859" y="434934"/>
              <a:ext cx="1442264" cy="182565"/>
              <a:chOff x="-28638" y="215856"/>
              <a:chExt cx="1442264" cy="182565"/>
            </a:xfrm>
          </p:grpSpPr>
          <p:grpSp>
            <p:nvGrpSpPr>
              <p:cNvPr id="160" name="Group 48"/>
              <p:cNvGrpSpPr/>
              <p:nvPr/>
            </p:nvGrpSpPr>
            <p:grpSpPr>
              <a:xfrm>
                <a:off x="-28638" y="215856"/>
                <a:ext cx="1442264" cy="182565"/>
                <a:chOff x="2563785" y="197599"/>
                <a:chExt cx="1442264" cy="182565"/>
              </a:xfrm>
            </p:grpSpPr>
            <p:cxnSp>
              <p:nvCxnSpPr>
                <p:cNvPr id="162" name="Straight Arrow Connector 161"/>
                <p:cNvCxnSpPr/>
                <p:nvPr/>
              </p:nvCxnSpPr>
              <p:spPr>
                <a:xfrm>
                  <a:off x="2563785" y="234112"/>
                  <a:ext cx="1314468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61" name="Straight Arrow Connector 160"/>
              <p:cNvCxnSpPr/>
              <p:nvPr/>
            </p:nvCxnSpPr>
            <p:spPr>
              <a:xfrm flipV="1">
                <a:off x="572662" y="354950"/>
                <a:ext cx="73026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9" name="Straight Arrow Connector 158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Group 165"/>
          <p:cNvGrpSpPr/>
          <p:nvPr/>
        </p:nvGrpSpPr>
        <p:grpSpPr>
          <a:xfrm>
            <a:off x="1066752" y="2516175"/>
            <a:ext cx="1825650" cy="182565"/>
            <a:chOff x="1771374" y="434934"/>
            <a:chExt cx="1825650" cy="182565"/>
          </a:xfrm>
        </p:grpSpPr>
        <p:grpSp>
          <p:nvGrpSpPr>
            <p:cNvPr id="167" name="Group 130"/>
            <p:cNvGrpSpPr/>
            <p:nvPr/>
          </p:nvGrpSpPr>
          <p:grpSpPr>
            <a:xfrm>
              <a:off x="1771374" y="434934"/>
              <a:ext cx="1741749" cy="182565"/>
              <a:chOff x="-328123" y="215856"/>
              <a:chExt cx="1741749" cy="182565"/>
            </a:xfrm>
          </p:grpSpPr>
          <p:grpSp>
            <p:nvGrpSpPr>
              <p:cNvPr id="169" name="Group 48"/>
              <p:cNvGrpSpPr/>
              <p:nvPr/>
            </p:nvGrpSpPr>
            <p:grpSpPr>
              <a:xfrm>
                <a:off x="-328123" y="215856"/>
                <a:ext cx="1741749" cy="182565"/>
                <a:chOff x="2264300" y="197599"/>
                <a:chExt cx="1741749" cy="182565"/>
              </a:xfrm>
            </p:grpSpPr>
            <p:cxnSp>
              <p:nvCxnSpPr>
                <p:cNvPr id="171" name="Straight Arrow Connector 170"/>
                <p:cNvCxnSpPr/>
                <p:nvPr/>
              </p:nvCxnSpPr>
              <p:spPr>
                <a:xfrm flipV="1">
                  <a:off x="2264300" y="252792"/>
                  <a:ext cx="1613953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2" name="Isosceles Triangle 171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70" name="Straight Arrow Connector 169"/>
              <p:cNvCxnSpPr/>
              <p:nvPr/>
            </p:nvCxnSpPr>
            <p:spPr>
              <a:xfrm flipV="1">
                <a:off x="584702" y="354950"/>
                <a:ext cx="701128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8" name="Straight Arrow Connector 167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" name="Group 174"/>
          <p:cNvGrpSpPr/>
          <p:nvPr/>
        </p:nvGrpSpPr>
        <p:grpSpPr>
          <a:xfrm>
            <a:off x="2288773" y="2788858"/>
            <a:ext cx="1836525" cy="182565"/>
            <a:chOff x="1760499" y="434934"/>
            <a:chExt cx="1836525" cy="182565"/>
          </a:xfrm>
        </p:grpSpPr>
        <p:grpSp>
          <p:nvGrpSpPr>
            <p:cNvPr id="176" name="Group 130"/>
            <p:cNvGrpSpPr/>
            <p:nvPr/>
          </p:nvGrpSpPr>
          <p:grpSpPr>
            <a:xfrm>
              <a:off x="1760499" y="434934"/>
              <a:ext cx="1752624" cy="182565"/>
              <a:chOff x="-338998" y="215856"/>
              <a:chExt cx="1752624" cy="182565"/>
            </a:xfrm>
          </p:grpSpPr>
          <p:grpSp>
            <p:nvGrpSpPr>
              <p:cNvPr id="178" name="Group 48"/>
              <p:cNvGrpSpPr/>
              <p:nvPr/>
            </p:nvGrpSpPr>
            <p:grpSpPr>
              <a:xfrm>
                <a:off x="-338998" y="215856"/>
                <a:ext cx="1752624" cy="182565"/>
                <a:chOff x="2253425" y="197599"/>
                <a:chExt cx="1752624" cy="182565"/>
              </a:xfrm>
            </p:grpSpPr>
            <p:cxnSp>
              <p:nvCxnSpPr>
                <p:cNvPr id="180" name="Straight Arrow Connector 179"/>
                <p:cNvCxnSpPr/>
                <p:nvPr/>
              </p:nvCxnSpPr>
              <p:spPr>
                <a:xfrm>
                  <a:off x="2253425" y="234112"/>
                  <a:ext cx="1641920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1" name="Isosceles Triangle 180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79" name="Straight Arrow Connector 178"/>
              <p:cNvCxnSpPr/>
              <p:nvPr/>
            </p:nvCxnSpPr>
            <p:spPr>
              <a:xfrm flipV="1">
                <a:off x="573827" y="354950"/>
                <a:ext cx="729095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7" name="Straight Arrow Connector 176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4" name="Group 183"/>
          <p:cNvGrpSpPr/>
          <p:nvPr/>
        </p:nvGrpSpPr>
        <p:grpSpPr>
          <a:xfrm>
            <a:off x="2589423" y="3063870"/>
            <a:ext cx="1836525" cy="182565"/>
            <a:chOff x="1760499" y="434934"/>
            <a:chExt cx="1836525" cy="182565"/>
          </a:xfrm>
        </p:grpSpPr>
        <p:grpSp>
          <p:nvGrpSpPr>
            <p:cNvPr id="185" name="Group 130"/>
            <p:cNvGrpSpPr/>
            <p:nvPr/>
          </p:nvGrpSpPr>
          <p:grpSpPr>
            <a:xfrm>
              <a:off x="1760499" y="434934"/>
              <a:ext cx="1752624" cy="182565"/>
              <a:chOff x="-338998" y="215856"/>
              <a:chExt cx="1752624" cy="182565"/>
            </a:xfrm>
          </p:grpSpPr>
          <p:grpSp>
            <p:nvGrpSpPr>
              <p:cNvPr id="187" name="Group 48"/>
              <p:cNvGrpSpPr/>
              <p:nvPr/>
            </p:nvGrpSpPr>
            <p:grpSpPr>
              <a:xfrm>
                <a:off x="-338998" y="215856"/>
                <a:ext cx="1752624" cy="182565"/>
                <a:chOff x="2253425" y="197599"/>
                <a:chExt cx="1752624" cy="182565"/>
              </a:xfrm>
            </p:grpSpPr>
            <p:cxnSp>
              <p:nvCxnSpPr>
                <p:cNvPr id="189" name="Straight Arrow Connector 188"/>
                <p:cNvCxnSpPr/>
                <p:nvPr/>
              </p:nvCxnSpPr>
              <p:spPr>
                <a:xfrm>
                  <a:off x="2253425" y="234112"/>
                  <a:ext cx="1641920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0" name="Isosceles Triangle 189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88" name="Straight Arrow Connector 187"/>
              <p:cNvCxnSpPr/>
              <p:nvPr/>
            </p:nvCxnSpPr>
            <p:spPr>
              <a:xfrm flipV="1">
                <a:off x="284052" y="354950"/>
                <a:ext cx="1010324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6" name="Straight Arrow Connector 185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2" name="Group 191"/>
          <p:cNvGrpSpPr/>
          <p:nvPr/>
        </p:nvGrpSpPr>
        <p:grpSpPr>
          <a:xfrm>
            <a:off x="2600298" y="3338882"/>
            <a:ext cx="2145721" cy="182565"/>
            <a:chOff x="1451303" y="434934"/>
            <a:chExt cx="2145721" cy="182565"/>
          </a:xfrm>
        </p:grpSpPr>
        <p:grpSp>
          <p:nvGrpSpPr>
            <p:cNvPr id="193" name="Group 130"/>
            <p:cNvGrpSpPr/>
            <p:nvPr/>
          </p:nvGrpSpPr>
          <p:grpSpPr>
            <a:xfrm>
              <a:off x="1451303" y="434934"/>
              <a:ext cx="2061820" cy="182565"/>
              <a:chOff x="-648194" y="215856"/>
              <a:chExt cx="2061820" cy="182565"/>
            </a:xfrm>
          </p:grpSpPr>
          <p:grpSp>
            <p:nvGrpSpPr>
              <p:cNvPr id="195" name="Group 48"/>
              <p:cNvGrpSpPr/>
              <p:nvPr/>
            </p:nvGrpSpPr>
            <p:grpSpPr>
              <a:xfrm>
                <a:off x="-648194" y="215856"/>
                <a:ext cx="2061820" cy="182565"/>
                <a:chOff x="1944229" y="197599"/>
                <a:chExt cx="2061820" cy="182565"/>
              </a:xfrm>
            </p:grpSpPr>
            <p:cxnSp>
              <p:nvCxnSpPr>
                <p:cNvPr id="197" name="Straight Arrow Connector 196"/>
                <p:cNvCxnSpPr/>
                <p:nvPr/>
              </p:nvCxnSpPr>
              <p:spPr>
                <a:xfrm>
                  <a:off x="1944229" y="234112"/>
                  <a:ext cx="1951116" cy="1588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8" name="Isosceles Triangle 197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96" name="Straight Arrow Connector 195"/>
              <p:cNvCxnSpPr/>
              <p:nvPr/>
            </p:nvCxnSpPr>
            <p:spPr>
              <a:xfrm flipV="1">
                <a:off x="284052" y="354950"/>
                <a:ext cx="1010324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4" name="Straight Arrow Connector 193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0" name="Group 199"/>
          <p:cNvGrpSpPr/>
          <p:nvPr/>
        </p:nvGrpSpPr>
        <p:grpSpPr>
          <a:xfrm>
            <a:off x="2286050" y="3611565"/>
            <a:ext cx="2769165" cy="182565"/>
            <a:chOff x="827859" y="434934"/>
            <a:chExt cx="2769165" cy="182565"/>
          </a:xfrm>
        </p:grpSpPr>
        <p:grpSp>
          <p:nvGrpSpPr>
            <p:cNvPr id="201" name="Group 130"/>
            <p:cNvGrpSpPr/>
            <p:nvPr/>
          </p:nvGrpSpPr>
          <p:grpSpPr>
            <a:xfrm>
              <a:off x="827859" y="434934"/>
              <a:ext cx="2685264" cy="182565"/>
              <a:chOff x="-1271638" y="215856"/>
              <a:chExt cx="2685264" cy="182565"/>
            </a:xfrm>
          </p:grpSpPr>
          <p:grpSp>
            <p:nvGrpSpPr>
              <p:cNvPr id="203" name="Group 48"/>
              <p:cNvGrpSpPr/>
              <p:nvPr/>
            </p:nvGrpSpPr>
            <p:grpSpPr>
              <a:xfrm>
                <a:off x="-1271638" y="215856"/>
                <a:ext cx="2685264" cy="182565"/>
                <a:chOff x="1320785" y="197599"/>
                <a:chExt cx="2685264" cy="182565"/>
              </a:xfrm>
            </p:grpSpPr>
            <p:cxnSp>
              <p:nvCxnSpPr>
                <p:cNvPr id="205" name="Straight Arrow Connector 204"/>
                <p:cNvCxnSpPr/>
                <p:nvPr/>
              </p:nvCxnSpPr>
              <p:spPr>
                <a:xfrm>
                  <a:off x="1320785" y="234112"/>
                  <a:ext cx="2597475" cy="1588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6" name="Isosceles Triangle 205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204" name="Straight Arrow Connector 203"/>
              <p:cNvCxnSpPr/>
              <p:nvPr/>
            </p:nvCxnSpPr>
            <p:spPr>
              <a:xfrm flipV="1">
                <a:off x="266960" y="354950"/>
                <a:ext cx="1010324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2" name="Straight Arrow Connector 201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8" name="Group 207"/>
          <p:cNvGrpSpPr/>
          <p:nvPr/>
        </p:nvGrpSpPr>
        <p:grpSpPr>
          <a:xfrm>
            <a:off x="4128792" y="3875702"/>
            <a:ext cx="2769165" cy="182565"/>
            <a:chOff x="827859" y="434934"/>
            <a:chExt cx="2769165" cy="182565"/>
          </a:xfrm>
        </p:grpSpPr>
        <p:grpSp>
          <p:nvGrpSpPr>
            <p:cNvPr id="209" name="Group 130"/>
            <p:cNvGrpSpPr/>
            <p:nvPr/>
          </p:nvGrpSpPr>
          <p:grpSpPr>
            <a:xfrm>
              <a:off x="827859" y="434934"/>
              <a:ext cx="2685264" cy="182565"/>
              <a:chOff x="-1271638" y="215856"/>
              <a:chExt cx="2685264" cy="182565"/>
            </a:xfrm>
          </p:grpSpPr>
          <p:grpSp>
            <p:nvGrpSpPr>
              <p:cNvPr id="211" name="Group 48"/>
              <p:cNvGrpSpPr/>
              <p:nvPr/>
            </p:nvGrpSpPr>
            <p:grpSpPr>
              <a:xfrm>
                <a:off x="-1271638" y="215856"/>
                <a:ext cx="2685264" cy="182565"/>
                <a:chOff x="1320785" y="197599"/>
                <a:chExt cx="2685264" cy="182565"/>
              </a:xfrm>
            </p:grpSpPr>
            <p:cxnSp>
              <p:nvCxnSpPr>
                <p:cNvPr id="213" name="Straight Arrow Connector 212"/>
                <p:cNvCxnSpPr/>
                <p:nvPr/>
              </p:nvCxnSpPr>
              <p:spPr>
                <a:xfrm>
                  <a:off x="1320785" y="234112"/>
                  <a:ext cx="2597475" cy="1588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4" name="Isosceles Triangle 213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212" name="Straight Arrow Connector 211"/>
              <p:cNvCxnSpPr/>
              <p:nvPr/>
            </p:nvCxnSpPr>
            <p:spPr>
              <a:xfrm flipV="1">
                <a:off x="-42236" y="354950"/>
                <a:ext cx="1302428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0" name="Straight Arrow Connector 209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6" name="Group 215"/>
          <p:cNvGrpSpPr/>
          <p:nvPr/>
        </p:nvGrpSpPr>
        <p:grpSpPr>
          <a:xfrm>
            <a:off x="4740967" y="4150714"/>
            <a:ext cx="2760619" cy="182565"/>
            <a:chOff x="836405" y="434934"/>
            <a:chExt cx="2760619" cy="182565"/>
          </a:xfrm>
        </p:grpSpPr>
        <p:grpSp>
          <p:nvGrpSpPr>
            <p:cNvPr id="217" name="Group 130"/>
            <p:cNvGrpSpPr/>
            <p:nvPr/>
          </p:nvGrpSpPr>
          <p:grpSpPr>
            <a:xfrm>
              <a:off x="836405" y="434934"/>
              <a:ext cx="2676718" cy="182565"/>
              <a:chOff x="-1263092" y="215856"/>
              <a:chExt cx="2676718" cy="182565"/>
            </a:xfrm>
          </p:grpSpPr>
          <p:grpSp>
            <p:nvGrpSpPr>
              <p:cNvPr id="219" name="Group 48"/>
              <p:cNvGrpSpPr/>
              <p:nvPr/>
            </p:nvGrpSpPr>
            <p:grpSpPr>
              <a:xfrm>
                <a:off x="-1263092" y="215856"/>
                <a:ext cx="2676718" cy="182565"/>
                <a:chOff x="1329331" y="197599"/>
                <a:chExt cx="2676718" cy="182565"/>
              </a:xfrm>
            </p:grpSpPr>
            <p:cxnSp>
              <p:nvCxnSpPr>
                <p:cNvPr id="221" name="Straight Arrow Connector 220"/>
                <p:cNvCxnSpPr/>
                <p:nvPr/>
              </p:nvCxnSpPr>
              <p:spPr>
                <a:xfrm>
                  <a:off x="1329331" y="234112"/>
                  <a:ext cx="2597475" cy="1588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2" name="Isosceles Triangle 221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220" name="Straight Arrow Connector 219"/>
              <p:cNvCxnSpPr/>
              <p:nvPr/>
            </p:nvCxnSpPr>
            <p:spPr>
              <a:xfrm flipV="1">
                <a:off x="273177" y="354950"/>
                <a:ext cx="1012653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8" name="Straight Arrow Connector 217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4" name="Group 223"/>
          <p:cNvGrpSpPr/>
          <p:nvPr/>
        </p:nvGrpSpPr>
        <p:grpSpPr>
          <a:xfrm>
            <a:off x="5063761" y="4442818"/>
            <a:ext cx="3063598" cy="182565"/>
            <a:chOff x="533426" y="434934"/>
            <a:chExt cx="3063598" cy="182565"/>
          </a:xfrm>
        </p:grpSpPr>
        <p:grpSp>
          <p:nvGrpSpPr>
            <p:cNvPr id="225" name="Group 130"/>
            <p:cNvGrpSpPr/>
            <p:nvPr/>
          </p:nvGrpSpPr>
          <p:grpSpPr>
            <a:xfrm>
              <a:off x="533426" y="434934"/>
              <a:ext cx="2979697" cy="182565"/>
              <a:chOff x="-1566071" y="215856"/>
              <a:chExt cx="2979697" cy="182565"/>
            </a:xfrm>
          </p:grpSpPr>
          <p:grpSp>
            <p:nvGrpSpPr>
              <p:cNvPr id="227" name="Group 48"/>
              <p:cNvGrpSpPr/>
              <p:nvPr/>
            </p:nvGrpSpPr>
            <p:grpSpPr>
              <a:xfrm>
                <a:off x="-1566071" y="215856"/>
                <a:ext cx="2979697" cy="182565"/>
                <a:chOff x="1026352" y="197599"/>
                <a:chExt cx="2979697" cy="182565"/>
              </a:xfrm>
            </p:grpSpPr>
            <p:cxnSp>
              <p:nvCxnSpPr>
                <p:cNvPr id="229" name="Straight Arrow Connector 228"/>
                <p:cNvCxnSpPr/>
                <p:nvPr/>
              </p:nvCxnSpPr>
              <p:spPr>
                <a:xfrm>
                  <a:off x="1026352" y="234112"/>
                  <a:ext cx="2917546" cy="1588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" name="Isosceles Triangle 229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228" name="Straight Arrow Connector 227"/>
              <p:cNvCxnSpPr/>
              <p:nvPr/>
            </p:nvCxnSpPr>
            <p:spPr>
              <a:xfrm flipV="1">
                <a:off x="-962442" y="354950"/>
                <a:ext cx="2248272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6" name="Straight Arrow Connector 225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1" name="Group 240"/>
          <p:cNvGrpSpPr/>
          <p:nvPr/>
        </p:nvGrpSpPr>
        <p:grpSpPr>
          <a:xfrm>
            <a:off x="6898396" y="4724047"/>
            <a:ext cx="1535436" cy="182565"/>
            <a:chOff x="6898396" y="6496092"/>
            <a:chExt cx="1535436" cy="182565"/>
          </a:xfrm>
        </p:grpSpPr>
        <p:grpSp>
          <p:nvGrpSpPr>
            <p:cNvPr id="233" name="Group 232"/>
            <p:cNvGrpSpPr/>
            <p:nvPr/>
          </p:nvGrpSpPr>
          <p:grpSpPr>
            <a:xfrm>
              <a:off x="6898396" y="6496092"/>
              <a:ext cx="1535436" cy="182565"/>
              <a:chOff x="2061588" y="434934"/>
              <a:chExt cx="1535436" cy="182565"/>
            </a:xfrm>
          </p:grpSpPr>
          <p:grpSp>
            <p:nvGrpSpPr>
              <p:cNvPr id="234" name="Group 130"/>
              <p:cNvGrpSpPr/>
              <p:nvPr/>
            </p:nvGrpSpPr>
            <p:grpSpPr>
              <a:xfrm>
                <a:off x="2061588" y="434934"/>
                <a:ext cx="1460081" cy="182565"/>
                <a:chOff x="-37909" y="215856"/>
                <a:chExt cx="1460081" cy="182565"/>
              </a:xfrm>
            </p:grpSpPr>
            <p:grpSp>
              <p:nvGrpSpPr>
                <p:cNvPr id="236" name="Group 48"/>
                <p:cNvGrpSpPr/>
                <p:nvPr/>
              </p:nvGrpSpPr>
              <p:grpSpPr>
                <a:xfrm>
                  <a:off x="-37909" y="215856"/>
                  <a:ext cx="1460081" cy="182565"/>
                  <a:chOff x="2554514" y="197599"/>
                  <a:chExt cx="1460081" cy="182565"/>
                </a:xfrm>
              </p:grpSpPr>
              <p:cxnSp>
                <p:nvCxnSpPr>
                  <p:cNvPr id="238" name="Straight Arrow Connector 237"/>
                  <p:cNvCxnSpPr/>
                  <p:nvPr/>
                </p:nvCxnSpPr>
                <p:spPr>
                  <a:xfrm>
                    <a:off x="2554514" y="225566"/>
                    <a:ext cx="1316736" cy="1588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headEnd type="oval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9" name="Isosceles Triangle 238"/>
                  <p:cNvSpPr/>
                  <p:nvPr/>
                </p:nvSpPr>
                <p:spPr>
                  <a:xfrm rot="5400000">
                    <a:off x="3850286" y="215856"/>
                    <a:ext cx="182565" cy="146052"/>
                  </a:xfrm>
                  <a:prstGeom prst="triangl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cxnSp>
              <p:nvCxnSpPr>
                <p:cNvPr id="237" name="Straight Arrow Connector 236"/>
                <p:cNvCxnSpPr/>
                <p:nvPr/>
              </p:nvCxnSpPr>
              <p:spPr>
                <a:xfrm flipV="1">
                  <a:off x="583442" y="299757"/>
                  <a:ext cx="731520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5" name="Straight Arrow Connector 234"/>
              <p:cNvCxnSpPr/>
              <p:nvPr/>
            </p:nvCxnSpPr>
            <p:spPr>
              <a:xfrm rot="10800000" flipV="1">
                <a:off x="3459864" y="527381"/>
                <a:ext cx="13716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0" name="Straight Arrow Connector 239"/>
            <p:cNvCxnSpPr/>
            <p:nvPr/>
          </p:nvCxnSpPr>
          <p:spPr>
            <a:xfrm flipV="1">
              <a:off x="8131860" y="6642144"/>
              <a:ext cx="9144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2" name="Group 241"/>
          <p:cNvGrpSpPr/>
          <p:nvPr/>
        </p:nvGrpSpPr>
        <p:grpSpPr>
          <a:xfrm>
            <a:off x="7207592" y="6094449"/>
            <a:ext cx="1535436" cy="182565"/>
            <a:chOff x="6898396" y="6496092"/>
            <a:chExt cx="1535436" cy="182565"/>
          </a:xfrm>
        </p:grpSpPr>
        <p:grpSp>
          <p:nvGrpSpPr>
            <p:cNvPr id="243" name="Group 232"/>
            <p:cNvGrpSpPr/>
            <p:nvPr/>
          </p:nvGrpSpPr>
          <p:grpSpPr>
            <a:xfrm>
              <a:off x="6898396" y="6496092"/>
              <a:ext cx="1535436" cy="182565"/>
              <a:chOff x="2061588" y="434934"/>
              <a:chExt cx="1535436" cy="182565"/>
            </a:xfrm>
          </p:grpSpPr>
          <p:grpSp>
            <p:nvGrpSpPr>
              <p:cNvPr id="245" name="Group 130"/>
              <p:cNvGrpSpPr/>
              <p:nvPr/>
            </p:nvGrpSpPr>
            <p:grpSpPr>
              <a:xfrm>
                <a:off x="2061588" y="434934"/>
                <a:ext cx="1451535" cy="182565"/>
                <a:chOff x="-37909" y="215856"/>
                <a:chExt cx="1451535" cy="182565"/>
              </a:xfrm>
            </p:grpSpPr>
            <p:grpSp>
              <p:nvGrpSpPr>
                <p:cNvPr id="247" name="Group 48"/>
                <p:cNvGrpSpPr/>
                <p:nvPr/>
              </p:nvGrpSpPr>
              <p:grpSpPr>
                <a:xfrm>
                  <a:off x="-37909" y="215856"/>
                  <a:ext cx="1451535" cy="182565"/>
                  <a:chOff x="2554514" y="197599"/>
                  <a:chExt cx="1451535" cy="182565"/>
                </a:xfrm>
              </p:grpSpPr>
              <p:cxnSp>
                <p:nvCxnSpPr>
                  <p:cNvPr id="249" name="Straight Arrow Connector 248"/>
                  <p:cNvCxnSpPr/>
                  <p:nvPr/>
                </p:nvCxnSpPr>
                <p:spPr>
                  <a:xfrm>
                    <a:off x="2554514" y="225566"/>
                    <a:ext cx="1316736" cy="1588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headEnd type="oval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0" name="Isosceles Triangle 249"/>
                  <p:cNvSpPr/>
                  <p:nvPr/>
                </p:nvSpPr>
                <p:spPr>
                  <a:xfrm rot="5400000">
                    <a:off x="3841740" y="215856"/>
                    <a:ext cx="182565" cy="146052"/>
                  </a:xfrm>
                  <a:prstGeom prst="triangl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cxnSp>
              <p:nvCxnSpPr>
                <p:cNvPr id="248" name="Straight Arrow Connector 247"/>
                <p:cNvCxnSpPr/>
                <p:nvPr/>
              </p:nvCxnSpPr>
              <p:spPr>
                <a:xfrm flipV="1">
                  <a:off x="583442" y="299757"/>
                  <a:ext cx="731520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6" name="Straight Arrow Connector 245"/>
              <p:cNvCxnSpPr/>
              <p:nvPr/>
            </p:nvCxnSpPr>
            <p:spPr>
              <a:xfrm rot="10800000" flipV="1">
                <a:off x="3459864" y="527381"/>
                <a:ext cx="13716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4" name="Straight Arrow Connector 243"/>
            <p:cNvCxnSpPr/>
            <p:nvPr/>
          </p:nvCxnSpPr>
          <p:spPr>
            <a:xfrm flipV="1">
              <a:off x="7823986" y="6642144"/>
              <a:ext cx="402336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1" name="Group 250"/>
          <p:cNvGrpSpPr/>
          <p:nvPr/>
        </p:nvGrpSpPr>
        <p:grpSpPr>
          <a:xfrm>
            <a:off x="4142390" y="5263196"/>
            <a:ext cx="3063240" cy="182565"/>
            <a:chOff x="533426" y="434934"/>
            <a:chExt cx="3063598" cy="182565"/>
          </a:xfrm>
        </p:grpSpPr>
        <p:grpSp>
          <p:nvGrpSpPr>
            <p:cNvPr id="252" name="Group 130"/>
            <p:cNvGrpSpPr/>
            <p:nvPr/>
          </p:nvGrpSpPr>
          <p:grpSpPr>
            <a:xfrm>
              <a:off x="533426" y="434934"/>
              <a:ext cx="2979697" cy="182565"/>
              <a:chOff x="-1566071" y="215856"/>
              <a:chExt cx="2979697" cy="182565"/>
            </a:xfrm>
          </p:grpSpPr>
          <p:grpSp>
            <p:nvGrpSpPr>
              <p:cNvPr id="254" name="Group 48"/>
              <p:cNvGrpSpPr/>
              <p:nvPr/>
            </p:nvGrpSpPr>
            <p:grpSpPr>
              <a:xfrm>
                <a:off x="-1566071" y="215856"/>
                <a:ext cx="2979697" cy="182565"/>
                <a:chOff x="1026352" y="197599"/>
                <a:chExt cx="2979697" cy="182565"/>
              </a:xfrm>
            </p:grpSpPr>
            <p:cxnSp>
              <p:nvCxnSpPr>
                <p:cNvPr id="256" name="Straight Arrow Connector 255"/>
                <p:cNvCxnSpPr/>
                <p:nvPr/>
              </p:nvCxnSpPr>
              <p:spPr>
                <a:xfrm>
                  <a:off x="1026352" y="234112"/>
                  <a:ext cx="2834971" cy="1588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7" name="Isosceles Triangle 256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255" name="Straight Arrow Connector 254"/>
              <p:cNvCxnSpPr/>
              <p:nvPr/>
            </p:nvCxnSpPr>
            <p:spPr>
              <a:xfrm flipV="1">
                <a:off x="257751" y="354950"/>
                <a:ext cx="100584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3" name="Straight Arrow Connector 252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Group 257"/>
          <p:cNvGrpSpPr/>
          <p:nvPr/>
        </p:nvGrpSpPr>
        <p:grpSpPr>
          <a:xfrm>
            <a:off x="4749871" y="5538208"/>
            <a:ext cx="3063240" cy="182565"/>
            <a:chOff x="533426" y="434934"/>
            <a:chExt cx="3063598" cy="182565"/>
          </a:xfrm>
        </p:grpSpPr>
        <p:grpSp>
          <p:nvGrpSpPr>
            <p:cNvPr id="259" name="Group 130"/>
            <p:cNvGrpSpPr/>
            <p:nvPr/>
          </p:nvGrpSpPr>
          <p:grpSpPr>
            <a:xfrm>
              <a:off x="533426" y="434934"/>
              <a:ext cx="2979697" cy="182565"/>
              <a:chOff x="-1566071" y="215856"/>
              <a:chExt cx="2979697" cy="182565"/>
            </a:xfrm>
          </p:grpSpPr>
          <p:grpSp>
            <p:nvGrpSpPr>
              <p:cNvPr id="261" name="Group 48"/>
              <p:cNvGrpSpPr/>
              <p:nvPr/>
            </p:nvGrpSpPr>
            <p:grpSpPr>
              <a:xfrm>
                <a:off x="-1566071" y="215856"/>
                <a:ext cx="2979697" cy="182565"/>
                <a:chOff x="1026352" y="197599"/>
                <a:chExt cx="2979697" cy="182565"/>
              </a:xfrm>
            </p:grpSpPr>
            <p:cxnSp>
              <p:nvCxnSpPr>
                <p:cNvPr id="263" name="Straight Arrow Connector 262"/>
                <p:cNvCxnSpPr/>
                <p:nvPr/>
              </p:nvCxnSpPr>
              <p:spPr>
                <a:xfrm>
                  <a:off x="1026352" y="234112"/>
                  <a:ext cx="2834971" cy="1588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262" name="Straight Arrow Connector 261"/>
              <p:cNvCxnSpPr/>
              <p:nvPr/>
            </p:nvCxnSpPr>
            <p:spPr>
              <a:xfrm flipV="1">
                <a:off x="274845" y="354950"/>
                <a:ext cx="100584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0" name="Straight Arrow Connector 259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5" name="Group 264"/>
          <p:cNvGrpSpPr/>
          <p:nvPr/>
        </p:nvGrpSpPr>
        <p:grpSpPr>
          <a:xfrm>
            <a:off x="5063761" y="5804674"/>
            <a:ext cx="3063240" cy="182565"/>
            <a:chOff x="533426" y="434934"/>
            <a:chExt cx="3063598" cy="182565"/>
          </a:xfrm>
        </p:grpSpPr>
        <p:grpSp>
          <p:nvGrpSpPr>
            <p:cNvPr id="266" name="Group 130"/>
            <p:cNvGrpSpPr/>
            <p:nvPr/>
          </p:nvGrpSpPr>
          <p:grpSpPr>
            <a:xfrm>
              <a:off x="533426" y="434934"/>
              <a:ext cx="2979697" cy="182565"/>
              <a:chOff x="-1566071" y="215856"/>
              <a:chExt cx="2979697" cy="182565"/>
            </a:xfrm>
          </p:grpSpPr>
          <p:grpSp>
            <p:nvGrpSpPr>
              <p:cNvPr id="268" name="Group 48"/>
              <p:cNvGrpSpPr/>
              <p:nvPr/>
            </p:nvGrpSpPr>
            <p:grpSpPr>
              <a:xfrm>
                <a:off x="-1566071" y="215856"/>
                <a:ext cx="2979697" cy="182565"/>
                <a:chOff x="1026352" y="197599"/>
                <a:chExt cx="2979697" cy="182565"/>
              </a:xfrm>
            </p:grpSpPr>
            <p:cxnSp>
              <p:nvCxnSpPr>
                <p:cNvPr id="270" name="Straight Arrow Connector 269"/>
                <p:cNvCxnSpPr/>
                <p:nvPr/>
              </p:nvCxnSpPr>
              <p:spPr>
                <a:xfrm>
                  <a:off x="1026352" y="234112"/>
                  <a:ext cx="2834971" cy="1588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1" name="Isosceles Triangle 270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269" name="Straight Arrow Connector 268"/>
              <p:cNvCxnSpPr/>
              <p:nvPr/>
            </p:nvCxnSpPr>
            <p:spPr>
              <a:xfrm flipV="1">
                <a:off x="-962372" y="354950"/>
                <a:ext cx="2286267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7" name="Straight Arrow Connector 266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5" name="Group 274"/>
          <p:cNvGrpSpPr/>
          <p:nvPr/>
        </p:nvGrpSpPr>
        <p:grpSpPr>
          <a:xfrm>
            <a:off x="5936185" y="4979866"/>
            <a:ext cx="2506193" cy="184666"/>
            <a:chOff x="3953908" y="325395"/>
            <a:chExt cx="2506193" cy="184666"/>
          </a:xfrm>
        </p:grpSpPr>
        <p:sp>
          <p:nvSpPr>
            <p:cNvPr id="36" name="Oval 35"/>
            <p:cNvSpPr>
              <a:spLocks noChangeAspect="1"/>
            </p:cNvSpPr>
            <p:nvPr/>
          </p:nvSpPr>
          <p:spPr>
            <a:xfrm>
              <a:off x="3953908" y="381329"/>
              <a:ext cx="54864" cy="54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0" name="Straight Arrow Connector 129"/>
            <p:cNvCxnSpPr/>
            <p:nvPr/>
          </p:nvCxnSpPr>
          <p:spPr>
            <a:xfrm rot="10800000" flipV="1">
              <a:off x="4672363" y="409294"/>
              <a:ext cx="178773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3" name="TextBox 272"/>
            <p:cNvSpPr txBox="1"/>
            <p:nvPr/>
          </p:nvSpPr>
          <p:spPr>
            <a:xfrm>
              <a:off x="4498659" y="325395"/>
              <a:ext cx="182880" cy="18466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endParaRPr lang="en-US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74" name="Straight Arrow Connector 273"/>
            <p:cNvCxnSpPr/>
            <p:nvPr/>
          </p:nvCxnSpPr>
          <p:spPr>
            <a:xfrm>
              <a:off x="4021976" y="406967"/>
              <a:ext cx="474669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7" name="Group 276"/>
          <p:cNvGrpSpPr/>
          <p:nvPr/>
        </p:nvGrpSpPr>
        <p:grpSpPr>
          <a:xfrm>
            <a:off x="5338773" y="6369461"/>
            <a:ext cx="3404255" cy="184666"/>
            <a:chOff x="3953908" y="325395"/>
            <a:chExt cx="3404255" cy="184666"/>
          </a:xfrm>
        </p:grpSpPr>
        <p:sp>
          <p:nvSpPr>
            <p:cNvPr id="278" name="Oval 277"/>
            <p:cNvSpPr>
              <a:spLocks noChangeAspect="1"/>
            </p:cNvSpPr>
            <p:nvPr/>
          </p:nvSpPr>
          <p:spPr>
            <a:xfrm>
              <a:off x="3953908" y="381329"/>
              <a:ext cx="54864" cy="54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79" name="Straight Arrow Connector 278"/>
            <p:cNvCxnSpPr/>
            <p:nvPr/>
          </p:nvCxnSpPr>
          <p:spPr>
            <a:xfrm rot="10800000" flipV="1">
              <a:off x="4680909" y="398420"/>
              <a:ext cx="2677254" cy="10873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0" name="TextBox 279"/>
            <p:cNvSpPr txBox="1"/>
            <p:nvPr/>
          </p:nvSpPr>
          <p:spPr>
            <a:xfrm>
              <a:off x="4498659" y="325395"/>
              <a:ext cx="182880" cy="18466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endParaRPr lang="en-US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81" name="Straight Arrow Connector 280"/>
            <p:cNvCxnSpPr/>
            <p:nvPr/>
          </p:nvCxnSpPr>
          <p:spPr>
            <a:xfrm>
              <a:off x="4021976" y="406967"/>
              <a:ext cx="474669" cy="1588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4" name="TextBox 163"/>
          <p:cNvSpPr txBox="1"/>
          <p:nvPr/>
        </p:nvSpPr>
        <p:spPr>
          <a:xfrm>
            <a:off x="2381220" y="434934"/>
            <a:ext cx="332268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 + 2 = 3  and  3 – 2 = 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0558" y="973179"/>
          <a:ext cx="8617067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736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  <a:gridCol w="307753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expression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token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tok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number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operator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nbr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symb in expr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third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nbr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oper 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nbr third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3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+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3 first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+ 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- second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2 third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resu1+2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resu3-2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 rot="5400000">
            <a:off x="-2067775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-1775671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-1457188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-1158867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-854300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-535818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-232839" y="4044130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76357" y="4044130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7007" y="4044130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688532" y="4044130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997728" y="4044130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309253" y="4044130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1609903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1919100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230625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2542150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842800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151996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452646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3765759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073367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4384892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4694088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997067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5306263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5609242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5918438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6227634" y="4044129"/>
            <a:ext cx="50292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446031" y="1687251"/>
            <a:ext cx="611011" cy="182565"/>
            <a:chOff x="2986013" y="434934"/>
            <a:chExt cx="611011" cy="182565"/>
          </a:xfrm>
        </p:grpSpPr>
        <p:grpSp>
          <p:nvGrpSpPr>
            <p:cNvPr id="34" name="Group 130"/>
            <p:cNvGrpSpPr/>
            <p:nvPr/>
          </p:nvGrpSpPr>
          <p:grpSpPr>
            <a:xfrm>
              <a:off x="2986013" y="434934"/>
              <a:ext cx="527110" cy="182565"/>
              <a:chOff x="886516" y="215856"/>
              <a:chExt cx="527110" cy="182565"/>
            </a:xfrm>
          </p:grpSpPr>
          <p:grpSp>
            <p:nvGrpSpPr>
              <p:cNvPr id="36" name="Group 48"/>
              <p:cNvGrpSpPr/>
              <p:nvPr/>
            </p:nvGrpSpPr>
            <p:grpSpPr>
              <a:xfrm>
                <a:off x="886516" y="215856"/>
                <a:ext cx="527110" cy="182565"/>
                <a:chOff x="3478939" y="197599"/>
                <a:chExt cx="527110" cy="182565"/>
              </a:xfrm>
            </p:grpSpPr>
            <p:cxnSp>
              <p:nvCxnSpPr>
                <p:cNvPr id="38" name="Straight Arrow Connector 37"/>
                <p:cNvCxnSpPr/>
                <p:nvPr/>
              </p:nvCxnSpPr>
              <p:spPr>
                <a:xfrm flipV="1">
                  <a:off x="3478939" y="252792"/>
                  <a:ext cx="399314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Isosceles Triangle 38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37" name="Straight Arrow Connector 36"/>
              <p:cNvCxnSpPr/>
              <p:nvPr/>
            </p:nvCxnSpPr>
            <p:spPr>
              <a:xfrm>
                <a:off x="1178620" y="351033"/>
                <a:ext cx="107210" cy="391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Arrow Connector 34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1066752" y="1968480"/>
            <a:ext cx="1214640" cy="182565"/>
            <a:chOff x="2382384" y="434934"/>
            <a:chExt cx="1214640" cy="182565"/>
          </a:xfrm>
        </p:grpSpPr>
        <p:grpSp>
          <p:nvGrpSpPr>
            <p:cNvPr id="41" name="Group 130"/>
            <p:cNvGrpSpPr/>
            <p:nvPr/>
          </p:nvGrpSpPr>
          <p:grpSpPr>
            <a:xfrm>
              <a:off x="2382384" y="434934"/>
              <a:ext cx="1130739" cy="182565"/>
              <a:chOff x="282887" y="215856"/>
              <a:chExt cx="1130739" cy="182565"/>
            </a:xfrm>
          </p:grpSpPr>
          <p:grpSp>
            <p:nvGrpSpPr>
              <p:cNvPr id="43" name="Group 48"/>
              <p:cNvGrpSpPr/>
              <p:nvPr/>
            </p:nvGrpSpPr>
            <p:grpSpPr>
              <a:xfrm>
                <a:off x="282887" y="215856"/>
                <a:ext cx="1130739" cy="182565"/>
                <a:chOff x="2875310" y="197599"/>
                <a:chExt cx="1130739" cy="182565"/>
              </a:xfrm>
            </p:grpSpPr>
            <p:cxnSp>
              <p:nvCxnSpPr>
                <p:cNvPr id="45" name="Straight Arrow Connector 44"/>
                <p:cNvCxnSpPr/>
                <p:nvPr/>
              </p:nvCxnSpPr>
              <p:spPr>
                <a:xfrm>
                  <a:off x="2875310" y="231783"/>
                  <a:ext cx="1002943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Isosceles Triangle 45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44" name="Straight Arrow Connector 43"/>
              <p:cNvCxnSpPr/>
              <p:nvPr/>
            </p:nvCxnSpPr>
            <p:spPr>
              <a:xfrm flipV="1">
                <a:off x="574991" y="354950"/>
                <a:ext cx="71213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1066752" y="2252038"/>
            <a:ext cx="1526165" cy="182565"/>
            <a:chOff x="2070859" y="434934"/>
            <a:chExt cx="1526165" cy="182565"/>
          </a:xfrm>
        </p:grpSpPr>
        <p:grpSp>
          <p:nvGrpSpPr>
            <p:cNvPr id="48" name="Group 130"/>
            <p:cNvGrpSpPr/>
            <p:nvPr/>
          </p:nvGrpSpPr>
          <p:grpSpPr>
            <a:xfrm>
              <a:off x="2070859" y="434934"/>
              <a:ext cx="1442264" cy="182565"/>
              <a:chOff x="-28638" y="215856"/>
              <a:chExt cx="1442264" cy="182565"/>
            </a:xfrm>
          </p:grpSpPr>
          <p:grpSp>
            <p:nvGrpSpPr>
              <p:cNvPr id="50" name="Group 48"/>
              <p:cNvGrpSpPr/>
              <p:nvPr/>
            </p:nvGrpSpPr>
            <p:grpSpPr>
              <a:xfrm>
                <a:off x="-28638" y="215856"/>
                <a:ext cx="1442264" cy="182565"/>
                <a:chOff x="2563785" y="197599"/>
                <a:chExt cx="1442264" cy="182565"/>
              </a:xfrm>
            </p:grpSpPr>
            <p:cxnSp>
              <p:nvCxnSpPr>
                <p:cNvPr id="52" name="Straight Arrow Connector 51"/>
                <p:cNvCxnSpPr/>
                <p:nvPr/>
              </p:nvCxnSpPr>
              <p:spPr>
                <a:xfrm>
                  <a:off x="2563785" y="234112"/>
                  <a:ext cx="1314468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Isosceles Triangle 52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51" name="Straight Arrow Connector 50"/>
              <p:cNvCxnSpPr/>
              <p:nvPr/>
            </p:nvCxnSpPr>
            <p:spPr>
              <a:xfrm flipV="1">
                <a:off x="572662" y="354950"/>
                <a:ext cx="73026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Arrow Connector 48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1066752" y="2516175"/>
            <a:ext cx="1825650" cy="182565"/>
            <a:chOff x="1771374" y="434934"/>
            <a:chExt cx="1825650" cy="182565"/>
          </a:xfrm>
        </p:grpSpPr>
        <p:grpSp>
          <p:nvGrpSpPr>
            <p:cNvPr id="55" name="Group 130"/>
            <p:cNvGrpSpPr/>
            <p:nvPr/>
          </p:nvGrpSpPr>
          <p:grpSpPr>
            <a:xfrm>
              <a:off x="1771374" y="434934"/>
              <a:ext cx="1741749" cy="182565"/>
              <a:chOff x="-328123" y="215856"/>
              <a:chExt cx="1741749" cy="182565"/>
            </a:xfrm>
          </p:grpSpPr>
          <p:grpSp>
            <p:nvGrpSpPr>
              <p:cNvPr id="57" name="Group 48"/>
              <p:cNvGrpSpPr/>
              <p:nvPr/>
            </p:nvGrpSpPr>
            <p:grpSpPr>
              <a:xfrm>
                <a:off x="-328123" y="215856"/>
                <a:ext cx="1741749" cy="182565"/>
                <a:chOff x="2264300" y="197599"/>
                <a:chExt cx="1741749" cy="182565"/>
              </a:xfrm>
            </p:grpSpPr>
            <p:cxnSp>
              <p:nvCxnSpPr>
                <p:cNvPr id="59" name="Straight Arrow Connector 58"/>
                <p:cNvCxnSpPr/>
                <p:nvPr/>
              </p:nvCxnSpPr>
              <p:spPr>
                <a:xfrm flipV="1">
                  <a:off x="2264300" y="252792"/>
                  <a:ext cx="1613953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Isosceles Triangle 59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58" name="Straight Arrow Connector 57"/>
              <p:cNvCxnSpPr/>
              <p:nvPr/>
            </p:nvCxnSpPr>
            <p:spPr>
              <a:xfrm flipV="1">
                <a:off x="584702" y="354950"/>
                <a:ext cx="701128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Arrow Connector 55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2288773" y="2788858"/>
            <a:ext cx="1836525" cy="182565"/>
            <a:chOff x="1760499" y="434934"/>
            <a:chExt cx="1836525" cy="182565"/>
          </a:xfrm>
        </p:grpSpPr>
        <p:grpSp>
          <p:nvGrpSpPr>
            <p:cNvPr id="62" name="Group 130"/>
            <p:cNvGrpSpPr/>
            <p:nvPr/>
          </p:nvGrpSpPr>
          <p:grpSpPr>
            <a:xfrm>
              <a:off x="1760499" y="434934"/>
              <a:ext cx="1752624" cy="182565"/>
              <a:chOff x="-338998" y="215856"/>
              <a:chExt cx="1752624" cy="182565"/>
            </a:xfrm>
          </p:grpSpPr>
          <p:grpSp>
            <p:nvGrpSpPr>
              <p:cNvPr id="64" name="Group 48"/>
              <p:cNvGrpSpPr/>
              <p:nvPr/>
            </p:nvGrpSpPr>
            <p:grpSpPr>
              <a:xfrm>
                <a:off x="-338998" y="215856"/>
                <a:ext cx="1752624" cy="182565"/>
                <a:chOff x="2253425" y="197599"/>
                <a:chExt cx="1752624" cy="182565"/>
              </a:xfrm>
            </p:grpSpPr>
            <p:cxnSp>
              <p:nvCxnSpPr>
                <p:cNvPr id="66" name="Straight Arrow Connector 65"/>
                <p:cNvCxnSpPr/>
                <p:nvPr/>
              </p:nvCxnSpPr>
              <p:spPr>
                <a:xfrm>
                  <a:off x="2253425" y="234112"/>
                  <a:ext cx="164192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" name="Isosceles Triangle 66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65" name="Straight Arrow Connector 64"/>
              <p:cNvCxnSpPr/>
              <p:nvPr/>
            </p:nvCxnSpPr>
            <p:spPr>
              <a:xfrm flipV="1">
                <a:off x="573827" y="354950"/>
                <a:ext cx="729095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Straight Arrow Connector 62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2589423" y="3063870"/>
            <a:ext cx="1836525" cy="182565"/>
            <a:chOff x="1760499" y="434934"/>
            <a:chExt cx="1836525" cy="182565"/>
          </a:xfrm>
        </p:grpSpPr>
        <p:grpSp>
          <p:nvGrpSpPr>
            <p:cNvPr id="69" name="Group 130"/>
            <p:cNvGrpSpPr/>
            <p:nvPr/>
          </p:nvGrpSpPr>
          <p:grpSpPr>
            <a:xfrm>
              <a:off x="1760499" y="434934"/>
              <a:ext cx="1752624" cy="182565"/>
              <a:chOff x="-338998" y="215856"/>
              <a:chExt cx="1752624" cy="182565"/>
            </a:xfrm>
          </p:grpSpPr>
          <p:grpSp>
            <p:nvGrpSpPr>
              <p:cNvPr id="71" name="Group 48"/>
              <p:cNvGrpSpPr/>
              <p:nvPr/>
            </p:nvGrpSpPr>
            <p:grpSpPr>
              <a:xfrm>
                <a:off x="-338998" y="215856"/>
                <a:ext cx="1752624" cy="182565"/>
                <a:chOff x="2253425" y="197599"/>
                <a:chExt cx="1752624" cy="182565"/>
              </a:xfrm>
            </p:grpSpPr>
            <p:cxnSp>
              <p:nvCxnSpPr>
                <p:cNvPr id="73" name="Straight Arrow Connector 72"/>
                <p:cNvCxnSpPr/>
                <p:nvPr/>
              </p:nvCxnSpPr>
              <p:spPr>
                <a:xfrm>
                  <a:off x="2253425" y="234112"/>
                  <a:ext cx="164192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4" name="Isosceles Triangle 73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72" name="Straight Arrow Connector 71"/>
              <p:cNvCxnSpPr/>
              <p:nvPr/>
            </p:nvCxnSpPr>
            <p:spPr>
              <a:xfrm flipV="1">
                <a:off x="284052" y="354950"/>
                <a:ext cx="1010324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0" name="Straight Arrow Connector 69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2600298" y="3338882"/>
            <a:ext cx="2145721" cy="182565"/>
            <a:chOff x="1451303" y="434934"/>
            <a:chExt cx="2145721" cy="182565"/>
          </a:xfrm>
        </p:grpSpPr>
        <p:grpSp>
          <p:nvGrpSpPr>
            <p:cNvPr id="76" name="Group 130"/>
            <p:cNvGrpSpPr/>
            <p:nvPr/>
          </p:nvGrpSpPr>
          <p:grpSpPr>
            <a:xfrm>
              <a:off x="1451303" y="434934"/>
              <a:ext cx="2061820" cy="182565"/>
              <a:chOff x="-648194" y="215856"/>
              <a:chExt cx="2061820" cy="182565"/>
            </a:xfrm>
          </p:grpSpPr>
          <p:grpSp>
            <p:nvGrpSpPr>
              <p:cNvPr id="78" name="Group 48"/>
              <p:cNvGrpSpPr/>
              <p:nvPr/>
            </p:nvGrpSpPr>
            <p:grpSpPr>
              <a:xfrm>
                <a:off x="-648194" y="215856"/>
                <a:ext cx="2061820" cy="182565"/>
                <a:chOff x="1944229" y="197599"/>
                <a:chExt cx="2061820" cy="182565"/>
              </a:xfrm>
            </p:grpSpPr>
            <p:cxnSp>
              <p:nvCxnSpPr>
                <p:cNvPr id="80" name="Straight Arrow Connector 79"/>
                <p:cNvCxnSpPr/>
                <p:nvPr/>
              </p:nvCxnSpPr>
              <p:spPr>
                <a:xfrm>
                  <a:off x="1944229" y="234112"/>
                  <a:ext cx="1951116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Isosceles Triangle 80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79" name="Straight Arrow Connector 78"/>
              <p:cNvCxnSpPr/>
              <p:nvPr/>
            </p:nvCxnSpPr>
            <p:spPr>
              <a:xfrm flipV="1">
                <a:off x="284052" y="354950"/>
                <a:ext cx="1010324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7" name="Straight Arrow Connector 76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2286050" y="3611565"/>
            <a:ext cx="2769165" cy="182565"/>
            <a:chOff x="827859" y="434934"/>
            <a:chExt cx="2769165" cy="182565"/>
          </a:xfrm>
        </p:grpSpPr>
        <p:grpSp>
          <p:nvGrpSpPr>
            <p:cNvPr id="83" name="Group 130"/>
            <p:cNvGrpSpPr/>
            <p:nvPr/>
          </p:nvGrpSpPr>
          <p:grpSpPr>
            <a:xfrm>
              <a:off x="827859" y="434934"/>
              <a:ext cx="2685264" cy="182565"/>
              <a:chOff x="-1271638" y="215856"/>
              <a:chExt cx="2685264" cy="182565"/>
            </a:xfrm>
          </p:grpSpPr>
          <p:grpSp>
            <p:nvGrpSpPr>
              <p:cNvPr id="85" name="Group 48"/>
              <p:cNvGrpSpPr/>
              <p:nvPr/>
            </p:nvGrpSpPr>
            <p:grpSpPr>
              <a:xfrm>
                <a:off x="-1271638" y="215856"/>
                <a:ext cx="2685264" cy="182565"/>
                <a:chOff x="1320785" y="197599"/>
                <a:chExt cx="2685264" cy="182565"/>
              </a:xfrm>
            </p:grpSpPr>
            <p:cxnSp>
              <p:nvCxnSpPr>
                <p:cNvPr id="87" name="Straight Arrow Connector 86"/>
                <p:cNvCxnSpPr/>
                <p:nvPr/>
              </p:nvCxnSpPr>
              <p:spPr>
                <a:xfrm>
                  <a:off x="1320785" y="234112"/>
                  <a:ext cx="2597475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8" name="Isosceles Triangle 87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86" name="Straight Arrow Connector 85"/>
              <p:cNvCxnSpPr/>
              <p:nvPr/>
            </p:nvCxnSpPr>
            <p:spPr>
              <a:xfrm flipV="1">
                <a:off x="266960" y="354950"/>
                <a:ext cx="1010324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Arrow Connector 83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4128792" y="3875702"/>
            <a:ext cx="2769165" cy="182565"/>
            <a:chOff x="827859" y="434934"/>
            <a:chExt cx="2769165" cy="182565"/>
          </a:xfrm>
        </p:grpSpPr>
        <p:grpSp>
          <p:nvGrpSpPr>
            <p:cNvPr id="90" name="Group 130"/>
            <p:cNvGrpSpPr/>
            <p:nvPr/>
          </p:nvGrpSpPr>
          <p:grpSpPr>
            <a:xfrm>
              <a:off x="827859" y="434934"/>
              <a:ext cx="2685264" cy="182565"/>
              <a:chOff x="-1271638" y="215856"/>
              <a:chExt cx="2685264" cy="182565"/>
            </a:xfrm>
          </p:grpSpPr>
          <p:grpSp>
            <p:nvGrpSpPr>
              <p:cNvPr id="92" name="Group 48"/>
              <p:cNvGrpSpPr/>
              <p:nvPr/>
            </p:nvGrpSpPr>
            <p:grpSpPr>
              <a:xfrm>
                <a:off x="-1271638" y="215856"/>
                <a:ext cx="2685264" cy="182565"/>
                <a:chOff x="1320785" y="197599"/>
                <a:chExt cx="2685264" cy="182565"/>
              </a:xfrm>
            </p:grpSpPr>
            <p:cxnSp>
              <p:nvCxnSpPr>
                <p:cNvPr id="94" name="Straight Arrow Connector 93"/>
                <p:cNvCxnSpPr/>
                <p:nvPr/>
              </p:nvCxnSpPr>
              <p:spPr>
                <a:xfrm>
                  <a:off x="1320785" y="234112"/>
                  <a:ext cx="2597475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5" name="Isosceles Triangle 94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93" name="Straight Arrow Connector 92"/>
              <p:cNvCxnSpPr/>
              <p:nvPr/>
            </p:nvCxnSpPr>
            <p:spPr>
              <a:xfrm flipV="1">
                <a:off x="-42236" y="354950"/>
                <a:ext cx="1302428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Arrow Connector 90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4740967" y="4150714"/>
            <a:ext cx="2760619" cy="182565"/>
            <a:chOff x="836405" y="434934"/>
            <a:chExt cx="2760619" cy="182565"/>
          </a:xfrm>
        </p:grpSpPr>
        <p:grpSp>
          <p:nvGrpSpPr>
            <p:cNvPr id="97" name="Group 130"/>
            <p:cNvGrpSpPr/>
            <p:nvPr/>
          </p:nvGrpSpPr>
          <p:grpSpPr>
            <a:xfrm>
              <a:off x="836405" y="434934"/>
              <a:ext cx="2676718" cy="182565"/>
              <a:chOff x="-1263092" y="215856"/>
              <a:chExt cx="2676718" cy="182565"/>
            </a:xfrm>
          </p:grpSpPr>
          <p:grpSp>
            <p:nvGrpSpPr>
              <p:cNvPr id="99" name="Group 48"/>
              <p:cNvGrpSpPr/>
              <p:nvPr/>
            </p:nvGrpSpPr>
            <p:grpSpPr>
              <a:xfrm>
                <a:off x="-1263092" y="215856"/>
                <a:ext cx="2676718" cy="182565"/>
                <a:chOff x="1329331" y="197599"/>
                <a:chExt cx="2676718" cy="182565"/>
              </a:xfrm>
            </p:grpSpPr>
            <p:cxnSp>
              <p:nvCxnSpPr>
                <p:cNvPr id="101" name="Straight Arrow Connector 100"/>
                <p:cNvCxnSpPr/>
                <p:nvPr/>
              </p:nvCxnSpPr>
              <p:spPr>
                <a:xfrm>
                  <a:off x="1329331" y="234112"/>
                  <a:ext cx="2597475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" name="Isosceles Triangle 101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00" name="Straight Arrow Connector 99"/>
              <p:cNvCxnSpPr/>
              <p:nvPr/>
            </p:nvCxnSpPr>
            <p:spPr>
              <a:xfrm flipV="1">
                <a:off x="273177" y="354950"/>
                <a:ext cx="1012653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Arrow Connector 97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063761" y="4442818"/>
            <a:ext cx="3063598" cy="182565"/>
            <a:chOff x="533426" y="434934"/>
            <a:chExt cx="3063598" cy="182565"/>
          </a:xfrm>
        </p:grpSpPr>
        <p:grpSp>
          <p:nvGrpSpPr>
            <p:cNvPr id="104" name="Group 130"/>
            <p:cNvGrpSpPr/>
            <p:nvPr/>
          </p:nvGrpSpPr>
          <p:grpSpPr>
            <a:xfrm>
              <a:off x="533426" y="434934"/>
              <a:ext cx="2979697" cy="182565"/>
              <a:chOff x="-1566071" y="215856"/>
              <a:chExt cx="2979697" cy="182565"/>
            </a:xfrm>
          </p:grpSpPr>
          <p:grpSp>
            <p:nvGrpSpPr>
              <p:cNvPr id="106" name="Group 48"/>
              <p:cNvGrpSpPr/>
              <p:nvPr/>
            </p:nvGrpSpPr>
            <p:grpSpPr>
              <a:xfrm>
                <a:off x="-1566071" y="215856"/>
                <a:ext cx="2979697" cy="182565"/>
                <a:chOff x="1026352" y="197599"/>
                <a:chExt cx="2979697" cy="182565"/>
              </a:xfrm>
            </p:grpSpPr>
            <p:cxnSp>
              <p:nvCxnSpPr>
                <p:cNvPr id="108" name="Straight Arrow Connector 107"/>
                <p:cNvCxnSpPr/>
                <p:nvPr/>
              </p:nvCxnSpPr>
              <p:spPr>
                <a:xfrm>
                  <a:off x="1026352" y="234112"/>
                  <a:ext cx="2917546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" name="Isosceles Triangle 108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07" name="Straight Arrow Connector 106"/>
              <p:cNvCxnSpPr/>
              <p:nvPr/>
            </p:nvCxnSpPr>
            <p:spPr>
              <a:xfrm flipV="1">
                <a:off x="-962442" y="354950"/>
                <a:ext cx="2248272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Straight Arrow Connector 104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6898396" y="4724047"/>
            <a:ext cx="1535436" cy="182565"/>
            <a:chOff x="6898396" y="6496092"/>
            <a:chExt cx="1535436" cy="182565"/>
          </a:xfrm>
        </p:grpSpPr>
        <p:grpSp>
          <p:nvGrpSpPr>
            <p:cNvPr id="111" name="Group 232"/>
            <p:cNvGrpSpPr/>
            <p:nvPr/>
          </p:nvGrpSpPr>
          <p:grpSpPr>
            <a:xfrm>
              <a:off x="6898396" y="6496092"/>
              <a:ext cx="1535436" cy="182565"/>
              <a:chOff x="2061588" y="434934"/>
              <a:chExt cx="1535436" cy="182565"/>
            </a:xfrm>
          </p:grpSpPr>
          <p:grpSp>
            <p:nvGrpSpPr>
              <p:cNvPr id="113" name="Group 130"/>
              <p:cNvGrpSpPr/>
              <p:nvPr/>
            </p:nvGrpSpPr>
            <p:grpSpPr>
              <a:xfrm>
                <a:off x="2061588" y="434934"/>
                <a:ext cx="1460081" cy="182565"/>
                <a:chOff x="-37909" y="215856"/>
                <a:chExt cx="1460081" cy="182565"/>
              </a:xfrm>
            </p:grpSpPr>
            <p:grpSp>
              <p:nvGrpSpPr>
                <p:cNvPr id="115" name="Group 48"/>
                <p:cNvGrpSpPr/>
                <p:nvPr/>
              </p:nvGrpSpPr>
              <p:grpSpPr>
                <a:xfrm>
                  <a:off x="-37909" y="215856"/>
                  <a:ext cx="1460081" cy="182565"/>
                  <a:chOff x="2554514" y="197599"/>
                  <a:chExt cx="1460081" cy="182565"/>
                </a:xfrm>
              </p:grpSpPr>
              <p:cxnSp>
                <p:nvCxnSpPr>
                  <p:cNvPr id="117" name="Straight Arrow Connector 116"/>
                  <p:cNvCxnSpPr/>
                  <p:nvPr/>
                </p:nvCxnSpPr>
                <p:spPr>
                  <a:xfrm>
                    <a:off x="2554514" y="225566"/>
                    <a:ext cx="1316736" cy="1588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headEnd type="oval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8" name="Isosceles Triangle 117"/>
                  <p:cNvSpPr/>
                  <p:nvPr/>
                </p:nvSpPr>
                <p:spPr>
                  <a:xfrm rot="5400000">
                    <a:off x="3850286" y="215856"/>
                    <a:ext cx="182565" cy="146052"/>
                  </a:xfrm>
                  <a:prstGeom prst="triangl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cxnSp>
              <p:nvCxnSpPr>
                <p:cNvPr id="116" name="Straight Arrow Connector 115"/>
                <p:cNvCxnSpPr/>
                <p:nvPr/>
              </p:nvCxnSpPr>
              <p:spPr>
                <a:xfrm flipV="1">
                  <a:off x="583442" y="299757"/>
                  <a:ext cx="73152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4" name="Straight Arrow Connector 113"/>
              <p:cNvCxnSpPr/>
              <p:nvPr/>
            </p:nvCxnSpPr>
            <p:spPr>
              <a:xfrm rot="10800000" flipV="1">
                <a:off x="3459864" y="527381"/>
                <a:ext cx="13716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Arrow Connector 111"/>
            <p:cNvCxnSpPr/>
            <p:nvPr/>
          </p:nvCxnSpPr>
          <p:spPr>
            <a:xfrm flipV="1">
              <a:off x="8131860" y="6642144"/>
              <a:ext cx="914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/>
          <p:cNvGrpSpPr/>
          <p:nvPr/>
        </p:nvGrpSpPr>
        <p:grpSpPr>
          <a:xfrm>
            <a:off x="7207592" y="6094449"/>
            <a:ext cx="1535436" cy="182565"/>
            <a:chOff x="6898396" y="6496092"/>
            <a:chExt cx="1535436" cy="182565"/>
          </a:xfrm>
        </p:grpSpPr>
        <p:grpSp>
          <p:nvGrpSpPr>
            <p:cNvPr id="120" name="Group 232"/>
            <p:cNvGrpSpPr/>
            <p:nvPr/>
          </p:nvGrpSpPr>
          <p:grpSpPr>
            <a:xfrm>
              <a:off x="6898396" y="6496092"/>
              <a:ext cx="1535436" cy="182565"/>
              <a:chOff x="2061588" y="434934"/>
              <a:chExt cx="1535436" cy="182565"/>
            </a:xfrm>
          </p:grpSpPr>
          <p:grpSp>
            <p:nvGrpSpPr>
              <p:cNvPr id="122" name="Group 130"/>
              <p:cNvGrpSpPr/>
              <p:nvPr/>
            </p:nvGrpSpPr>
            <p:grpSpPr>
              <a:xfrm>
                <a:off x="2061588" y="434934"/>
                <a:ext cx="1451535" cy="182565"/>
                <a:chOff x="-37909" y="215856"/>
                <a:chExt cx="1451535" cy="182565"/>
              </a:xfrm>
            </p:grpSpPr>
            <p:grpSp>
              <p:nvGrpSpPr>
                <p:cNvPr id="124" name="Group 48"/>
                <p:cNvGrpSpPr/>
                <p:nvPr/>
              </p:nvGrpSpPr>
              <p:grpSpPr>
                <a:xfrm>
                  <a:off x="-37909" y="215856"/>
                  <a:ext cx="1451535" cy="182565"/>
                  <a:chOff x="2554514" y="197599"/>
                  <a:chExt cx="1451535" cy="182565"/>
                </a:xfrm>
              </p:grpSpPr>
              <p:cxnSp>
                <p:nvCxnSpPr>
                  <p:cNvPr id="126" name="Straight Arrow Connector 125"/>
                  <p:cNvCxnSpPr/>
                  <p:nvPr/>
                </p:nvCxnSpPr>
                <p:spPr>
                  <a:xfrm>
                    <a:off x="2554514" y="225566"/>
                    <a:ext cx="1316736" cy="1588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headEnd type="oval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7" name="Isosceles Triangle 126"/>
                  <p:cNvSpPr/>
                  <p:nvPr/>
                </p:nvSpPr>
                <p:spPr>
                  <a:xfrm rot="5400000">
                    <a:off x="3841740" y="215856"/>
                    <a:ext cx="182565" cy="146052"/>
                  </a:xfrm>
                  <a:prstGeom prst="triangl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cxnSp>
              <p:nvCxnSpPr>
                <p:cNvPr id="125" name="Straight Arrow Connector 124"/>
                <p:cNvCxnSpPr/>
                <p:nvPr/>
              </p:nvCxnSpPr>
              <p:spPr>
                <a:xfrm flipV="1">
                  <a:off x="583442" y="299757"/>
                  <a:ext cx="731520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3" name="Straight Arrow Connector 122"/>
              <p:cNvCxnSpPr/>
              <p:nvPr/>
            </p:nvCxnSpPr>
            <p:spPr>
              <a:xfrm rot="10800000" flipV="1">
                <a:off x="3459864" y="527381"/>
                <a:ext cx="13716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1" name="Straight Arrow Connector 120"/>
            <p:cNvCxnSpPr/>
            <p:nvPr/>
          </p:nvCxnSpPr>
          <p:spPr>
            <a:xfrm flipV="1">
              <a:off x="7823986" y="6642144"/>
              <a:ext cx="40233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4142390" y="5263196"/>
            <a:ext cx="3063240" cy="182565"/>
            <a:chOff x="533426" y="434934"/>
            <a:chExt cx="3063598" cy="182565"/>
          </a:xfrm>
        </p:grpSpPr>
        <p:grpSp>
          <p:nvGrpSpPr>
            <p:cNvPr id="129" name="Group 130"/>
            <p:cNvGrpSpPr/>
            <p:nvPr/>
          </p:nvGrpSpPr>
          <p:grpSpPr>
            <a:xfrm>
              <a:off x="533426" y="434934"/>
              <a:ext cx="2979697" cy="182565"/>
              <a:chOff x="-1566071" y="215856"/>
              <a:chExt cx="2979697" cy="182565"/>
            </a:xfrm>
          </p:grpSpPr>
          <p:grpSp>
            <p:nvGrpSpPr>
              <p:cNvPr id="131" name="Group 48"/>
              <p:cNvGrpSpPr/>
              <p:nvPr/>
            </p:nvGrpSpPr>
            <p:grpSpPr>
              <a:xfrm>
                <a:off x="-1566071" y="215856"/>
                <a:ext cx="2979697" cy="182565"/>
                <a:chOff x="1026352" y="197599"/>
                <a:chExt cx="2979697" cy="182565"/>
              </a:xfrm>
            </p:grpSpPr>
            <p:cxnSp>
              <p:nvCxnSpPr>
                <p:cNvPr id="133" name="Straight Arrow Connector 132"/>
                <p:cNvCxnSpPr/>
                <p:nvPr/>
              </p:nvCxnSpPr>
              <p:spPr>
                <a:xfrm>
                  <a:off x="1026352" y="234112"/>
                  <a:ext cx="2834971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4" name="Isosceles Triangle 133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32" name="Straight Arrow Connector 131"/>
              <p:cNvCxnSpPr/>
              <p:nvPr/>
            </p:nvCxnSpPr>
            <p:spPr>
              <a:xfrm flipV="1">
                <a:off x="257751" y="354950"/>
                <a:ext cx="100584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Arrow Connector 129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/>
          <p:cNvGrpSpPr/>
          <p:nvPr/>
        </p:nvGrpSpPr>
        <p:grpSpPr>
          <a:xfrm>
            <a:off x="4749871" y="5538208"/>
            <a:ext cx="3063240" cy="182565"/>
            <a:chOff x="533426" y="434934"/>
            <a:chExt cx="3063598" cy="182565"/>
          </a:xfrm>
        </p:grpSpPr>
        <p:grpSp>
          <p:nvGrpSpPr>
            <p:cNvPr id="136" name="Group 130"/>
            <p:cNvGrpSpPr/>
            <p:nvPr/>
          </p:nvGrpSpPr>
          <p:grpSpPr>
            <a:xfrm>
              <a:off x="533426" y="434934"/>
              <a:ext cx="2979697" cy="182565"/>
              <a:chOff x="-1566071" y="215856"/>
              <a:chExt cx="2979697" cy="182565"/>
            </a:xfrm>
          </p:grpSpPr>
          <p:grpSp>
            <p:nvGrpSpPr>
              <p:cNvPr id="138" name="Group 48"/>
              <p:cNvGrpSpPr/>
              <p:nvPr/>
            </p:nvGrpSpPr>
            <p:grpSpPr>
              <a:xfrm>
                <a:off x="-1566071" y="215856"/>
                <a:ext cx="2979697" cy="182565"/>
                <a:chOff x="1026352" y="197599"/>
                <a:chExt cx="2979697" cy="182565"/>
              </a:xfrm>
            </p:grpSpPr>
            <p:cxnSp>
              <p:nvCxnSpPr>
                <p:cNvPr id="140" name="Straight Arrow Connector 139"/>
                <p:cNvCxnSpPr/>
                <p:nvPr/>
              </p:nvCxnSpPr>
              <p:spPr>
                <a:xfrm>
                  <a:off x="1026352" y="234112"/>
                  <a:ext cx="2834971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1" name="Isosceles Triangle 140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39" name="Straight Arrow Connector 138"/>
              <p:cNvCxnSpPr/>
              <p:nvPr/>
            </p:nvCxnSpPr>
            <p:spPr>
              <a:xfrm flipV="1">
                <a:off x="274845" y="354950"/>
                <a:ext cx="100584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Arrow Connector 136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41"/>
          <p:cNvGrpSpPr/>
          <p:nvPr/>
        </p:nvGrpSpPr>
        <p:grpSpPr>
          <a:xfrm>
            <a:off x="5063761" y="5804674"/>
            <a:ext cx="3063240" cy="182565"/>
            <a:chOff x="533426" y="434934"/>
            <a:chExt cx="3063598" cy="182565"/>
          </a:xfrm>
        </p:grpSpPr>
        <p:grpSp>
          <p:nvGrpSpPr>
            <p:cNvPr id="143" name="Group 130"/>
            <p:cNvGrpSpPr/>
            <p:nvPr/>
          </p:nvGrpSpPr>
          <p:grpSpPr>
            <a:xfrm>
              <a:off x="533426" y="434934"/>
              <a:ext cx="2979697" cy="182565"/>
              <a:chOff x="-1566071" y="215856"/>
              <a:chExt cx="2979697" cy="182565"/>
            </a:xfrm>
          </p:grpSpPr>
          <p:grpSp>
            <p:nvGrpSpPr>
              <p:cNvPr id="145" name="Group 48"/>
              <p:cNvGrpSpPr/>
              <p:nvPr/>
            </p:nvGrpSpPr>
            <p:grpSpPr>
              <a:xfrm>
                <a:off x="-1566071" y="215856"/>
                <a:ext cx="2979697" cy="182565"/>
                <a:chOff x="1026352" y="197599"/>
                <a:chExt cx="2979697" cy="182565"/>
              </a:xfrm>
            </p:grpSpPr>
            <p:cxnSp>
              <p:nvCxnSpPr>
                <p:cNvPr id="147" name="Straight Arrow Connector 146"/>
                <p:cNvCxnSpPr/>
                <p:nvPr/>
              </p:nvCxnSpPr>
              <p:spPr>
                <a:xfrm>
                  <a:off x="1026352" y="234112"/>
                  <a:ext cx="2834971" cy="158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oval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8" name="Isosceles Triangle 147"/>
                <p:cNvSpPr/>
                <p:nvPr/>
              </p:nvSpPr>
              <p:spPr>
                <a:xfrm rot="5400000">
                  <a:off x="3841740" y="215856"/>
                  <a:ext cx="182565" cy="146052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146" name="Straight Arrow Connector 145"/>
              <p:cNvCxnSpPr/>
              <p:nvPr/>
            </p:nvCxnSpPr>
            <p:spPr>
              <a:xfrm flipV="1">
                <a:off x="-962372" y="354950"/>
                <a:ext cx="2286267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oval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4" name="Straight Arrow Connector 143"/>
            <p:cNvCxnSpPr/>
            <p:nvPr/>
          </p:nvCxnSpPr>
          <p:spPr>
            <a:xfrm rot="10800000" flipV="1">
              <a:off x="3459864" y="527381"/>
              <a:ext cx="1371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/>
          <p:cNvGrpSpPr/>
          <p:nvPr/>
        </p:nvGrpSpPr>
        <p:grpSpPr>
          <a:xfrm>
            <a:off x="5936185" y="4979866"/>
            <a:ext cx="2506193" cy="184666"/>
            <a:chOff x="3953908" y="325395"/>
            <a:chExt cx="2506193" cy="184666"/>
          </a:xfrm>
        </p:grpSpPr>
        <p:sp>
          <p:nvSpPr>
            <p:cNvPr id="150" name="Oval 149"/>
            <p:cNvSpPr>
              <a:spLocks noChangeAspect="1"/>
            </p:cNvSpPr>
            <p:nvPr/>
          </p:nvSpPr>
          <p:spPr>
            <a:xfrm>
              <a:off x="3953908" y="381329"/>
              <a:ext cx="54864" cy="54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1" name="Straight Arrow Connector 150"/>
            <p:cNvCxnSpPr/>
            <p:nvPr/>
          </p:nvCxnSpPr>
          <p:spPr>
            <a:xfrm rot="10800000" flipV="1">
              <a:off x="4672363" y="409294"/>
              <a:ext cx="178773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TextBox 151"/>
            <p:cNvSpPr txBox="1"/>
            <p:nvPr/>
          </p:nvSpPr>
          <p:spPr>
            <a:xfrm>
              <a:off x="4498659" y="325395"/>
              <a:ext cx="182880" cy="18466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endParaRPr lang="en-US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3" name="Straight Arrow Connector 152"/>
            <p:cNvCxnSpPr/>
            <p:nvPr/>
          </p:nvCxnSpPr>
          <p:spPr>
            <a:xfrm>
              <a:off x="4021976" y="406967"/>
              <a:ext cx="474669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4" name="Group 153"/>
          <p:cNvGrpSpPr/>
          <p:nvPr/>
        </p:nvGrpSpPr>
        <p:grpSpPr>
          <a:xfrm>
            <a:off x="5338773" y="6369461"/>
            <a:ext cx="3404255" cy="184666"/>
            <a:chOff x="3953908" y="325395"/>
            <a:chExt cx="3404255" cy="184666"/>
          </a:xfrm>
        </p:grpSpPr>
        <p:sp>
          <p:nvSpPr>
            <p:cNvPr id="155" name="Oval 154"/>
            <p:cNvSpPr>
              <a:spLocks noChangeAspect="1"/>
            </p:cNvSpPr>
            <p:nvPr/>
          </p:nvSpPr>
          <p:spPr>
            <a:xfrm>
              <a:off x="3953908" y="381329"/>
              <a:ext cx="54864" cy="54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6" name="Straight Arrow Connector 155"/>
            <p:cNvCxnSpPr/>
            <p:nvPr/>
          </p:nvCxnSpPr>
          <p:spPr>
            <a:xfrm rot="10800000" flipV="1">
              <a:off x="4680909" y="398420"/>
              <a:ext cx="2677254" cy="10873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oval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>
              <a:off x="4498659" y="325395"/>
              <a:ext cx="182880" cy="18466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endParaRPr lang="en-US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8" name="Straight Arrow Connector 157"/>
            <p:cNvCxnSpPr/>
            <p:nvPr/>
          </p:nvCxnSpPr>
          <p:spPr>
            <a:xfrm>
              <a:off x="4021976" y="406967"/>
              <a:ext cx="474669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TextBox 158"/>
          <p:cNvSpPr txBox="1"/>
          <p:nvPr/>
        </p:nvSpPr>
        <p:spPr>
          <a:xfrm>
            <a:off x="2782863" y="59171"/>
            <a:ext cx="2774988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Abstract machine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454246" y="434934"/>
            <a:ext cx="332268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 + 2 = 3  and  3 – 2 = 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1941" y="442203"/>
            <a:ext cx="200821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Conclusions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3726" y="1201707"/>
            <a:ext cx="8069373" cy="43088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 have argued that: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●  human intelligence obstructs AI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●  AI structures must be universal, not ad-hoc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 have proposed: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●  transformations to remove man-made structures 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●  a new canonical form of the MMC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●  an algorithm that can infer the ontology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●  an algorithm for unlimited learning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●  a universal abstract machine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3619" cy="6858000"/>
            <a:chOff x="80901" y="794"/>
            <a:chExt cx="913619" cy="6858000"/>
          </a:xfrm>
        </p:grpSpPr>
        <p:sp>
          <p:nvSpPr>
            <p:cNvPr id="6" name="TextBox 5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075431" y="1886293"/>
          <a:ext cx="2639916" cy="1975104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50520"/>
                <a:gridCol w="2289396"/>
              </a:tblGrid>
              <a:tr h="329184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b="0" dirty="0" smtClean="0">
                          <a:latin typeface="Arial" pitchFamily="34" charset="0"/>
                          <a:cs typeface="Arial" pitchFamily="34" charset="0"/>
                        </a:rPr>
                        <a:t> a = b / c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b = a + b + 3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d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= f(a, c)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l-GR" sz="2000" smtClean="0"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</a:rPr>
                        <a:t>×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az-Cyrl-AZ" sz="2000" smtClean="0"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→ </a:t>
                      </a:r>
                      <a:r>
                        <a:rPr lang="el-GR" sz="2000" smtClean="0"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</a:rPr>
                        <a:t>×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az-Cyrl-AZ" sz="2000" smtClean="0"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</a:rPr>
                        <a:t>×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l-GR" sz="2000" smtClean="0">
                          <a:latin typeface="Arial" pitchFamily="34" charset="0"/>
                          <a:cs typeface="Arial" pitchFamily="34" charset="0"/>
                        </a:rPr>
                        <a:t>Λ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if(d) a = c;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else a = 3;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86480" y="4495800"/>
          <a:ext cx="2194560" cy="1907097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731520"/>
                <a:gridCol w="731520"/>
                <a:gridCol w="731520"/>
              </a:tblGrid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serv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next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true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false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58856" y="332664"/>
            <a:ext cx="6791418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 Matrix Model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of Computation (MMC)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4178090"/>
            <a:ext cx="27432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Matrix of Sequences Q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76800" y="1260947"/>
            <a:ext cx="23622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Matrix of Services C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717645" y="1564640"/>
          <a:ext cx="2633472" cy="2286699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</a:tblGrid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l-GR" sz="2000" smtClean="0"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az-Cyrl-AZ" sz="2000" smtClean="0"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l-GR" sz="2000" smtClean="0">
                          <a:latin typeface="Arial" pitchFamily="34" charset="0"/>
                          <a:cs typeface="Arial" pitchFamily="34" charset="0"/>
                        </a:rPr>
                        <a:t>Λ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0" y="0"/>
            <a:ext cx="913619" cy="6858000"/>
            <a:chOff x="80901" y="794"/>
            <a:chExt cx="913619" cy="6858000"/>
          </a:xfrm>
        </p:grpSpPr>
        <p:sp>
          <p:nvSpPr>
            <p:cNvPr id="21" name="TextBox 20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8903" y="471447"/>
            <a:ext cx="401638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Properties  of 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the  MMC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71600" y="1392171"/>
          <a:ext cx="6705600" cy="2773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56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Universal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Algebra of operations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Turing – equivalent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Formal algorithms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Quantum – equivalent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Connectionist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Mathematically  formal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Transformations, refactoring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Relational  database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Training  modes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Computer  program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Machine – interpretable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Object – oriented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Fractal structure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68395" y="4568802"/>
            <a:ext cx="6499314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Any finitely realizable physical system can be perfectly represented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by an MMC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operating by finite means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68395" y="5481627"/>
            <a:ext cx="61722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Mathematical Model for a formal Theory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of Cognition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4  publications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0"/>
            <a:ext cx="913619" cy="6858000"/>
            <a:chOff x="80901" y="794"/>
            <a:chExt cx="913619" cy="6858000"/>
          </a:xfrm>
        </p:grpSpPr>
        <p:sp>
          <p:nvSpPr>
            <p:cNvPr id="10" name="TextBox 9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3726" y="1216245"/>
            <a:ext cx="7996347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u="sng" smtClean="0">
                <a:latin typeface="Arial" pitchFamily="34" charset="0"/>
                <a:cs typeface="Arial" pitchFamily="34" charset="0"/>
              </a:rPr>
              <a:t>The  Problem 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There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is no AI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in the MMC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2363" y="2939624"/>
            <a:ext cx="7748632" cy="1292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2800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 Diagnostic</a:t>
            </a:r>
          </a:p>
          <a:p>
            <a:pPr lvl="0">
              <a:lnSpc>
                <a:spcPct val="100000"/>
              </a:lnSpc>
            </a:pPr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You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can not build </a:t>
            </a:r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artificial intelligence by  taking away a system’s initiative and  independence</a:t>
            </a: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3619" cy="6858000"/>
            <a:chOff x="80901" y="794"/>
            <a:chExt cx="913619" cy="6858000"/>
          </a:xfrm>
        </p:grpSpPr>
        <p:sp>
          <p:nvSpPr>
            <p:cNvPr id="6" name="TextBox 5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02771" y="4264066"/>
          <a:ext cx="2194560" cy="1907097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731520"/>
                <a:gridCol w="731520"/>
                <a:gridCol w="731520"/>
              </a:tblGrid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serv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next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true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false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254677" y="4111666"/>
          <a:ext cx="2895597" cy="231140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21733"/>
                <a:gridCol w="321733"/>
                <a:gridCol w="321733"/>
                <a:gridCol w="321733"/>
                <a:gridCol w="321733"/>
                <a:gridCol w="321733"/>
                <a:gridCol w="321733"/>
                <a:gridCol w="321733"/>
                <a:gridCol w="321733"/>
              </a:tblGrid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l-GR" sz="2000" smtClean="0"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az-Cyrl-AZ" sz="2000" smtClean="0"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l-GR" sz="2000" smtClean="0">
                          <a:latin typeface="Arial" pitchFamily="34" charset="0"/>
                          <a:cs typeface="Arial" pitchFamily="34" charset="0"/>
                        </a:rPr>
                        <a:t>Λ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293171" y="5062579"/>
            <a:ext cx="5334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Q =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68874" y="5061626"/>
            <a:ext cx="5334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 =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3265" y="223125"/>
            <a:ext cx="220578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The Solution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-2758" y="0"/>
            <a:ext cx="913619" cy="6858000"/>
            <a:chOff x="80901" y="794"/>
            <a:chExt cx="913619" cy="6858000"/>
          </a:xfrm>
        </p:grpSpPr>
        <p:sp>
          <p:nvSpPr>
            <p:cNvPr id="13" name="TextBox 12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103265" y="800064"/>
            <a:ext cx="7996347" cy="29546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You  take  away  a  system’s  initiative  and  independence  when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●  You issue guarantees to services and imperatively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     control the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behavior.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latin typeface="Arial" pitchFamily="34" charset="0"/>
                <a:cs typeface="Arial" pitchFamily="34" charset="0"/>
              </a:rPr>
              <a:t>●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You make it dependent on man-made structures.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●  You reuse code or variables.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latin typeface="Arial" pitchFamily="34" charset="0"/>
                <a:cs typeface="Arial" pitchFamily="34" charset="0"/>
              </a:rPr>
              <a:t>●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You install multifunction services.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● 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Your issue incomplete specifications.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44009" y="837334"/>
          <a:ext cx="6063912" cy="5708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1714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149"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66751" y="813560"/>
          <a:ext cx="1166865" cy="57451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6865"/>
              </a:tblGrid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 = a * fz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tj = b * fx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tf = d * vz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tk = b * fy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tb = a * fy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te = d * vy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tl = b * fz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ta = a * fx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td = d * vx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wz = vz + tl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tg = ta + td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wx = vx + tj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sx = rx + tg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th = tb + te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wy = vy+tk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ti = tc + tf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sz = rz + ti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917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sy = ry + th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233617" y="544473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40630" y="544473"/>
            <a:ext cx="1230273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PROGRAM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00055" y="544473"/>
            <a:ext cx="62653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DATA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8405865" y="820543"/>
          <a:ext cx="533400" cy="57212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1784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78480" y="69804"/>
            <a:ext cx="66241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 Result. The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canonical form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 = (C)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0" y="0"/>
            <a:ext cx="913619" cy="6858000"/>
            <a:chOff x="80901" y="794"/>
            <a:chExt cx="913619" cy="6858000"/>
          </a:xfrm>
        </p:grpSpPr>
        <p:sp>
          <p:nvSpPr>
            <p:cNvPr id="18" name="TextBox 17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491077"/>
          <a:ext cx="6063912" cy="60959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6752" y="252369"/>
            <a:ext cx="105088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Profile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5987" y="191351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0" y="0"/>
            <a:ext cx="913619" cy="6858000"/>
            <a:chOff x="80901" y="794"/>
            <a:chExt cx="913619" cy="6858000"/>
          </a:xfrm>
        </p:grpSpPr>
        <p:sp>
          <p:nvSpPr>
            <p:cNvPr id="8" name="TextBox 7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2684646" y="533412"/>
          <a:ext cx="6063912" cy="60959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1103265" y="252369"/>
            <a:ext cx="1300884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Data channel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2708847" y="225219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35" name="Right Arrow 34"/>
          <p:cNvSpPr/>
          <p:nvPr/>
        </p:nvSpPr>
        <p:spPr>
          <a:xfrm>
            <a:off x="7323192" y="6380129"/>
            <a:ext cx="11887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ight Arrow 35"/>
          <p:cNvSpPr/>
          <p:nvPr/>
        </p:nvSpPr>
        <p:spPr>
          <a:xfrm>
            <a:off x="5299660" y="4004723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ight Arrow 36"/>
          <p:cNvSpPr/>
          <p:nvPr/>
        </p:nvSpPr>
        <p:spPr>
          <a:xfrm>
            <a:off x="4977929" y="3674522"/>
            <a:ext cx="82296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ight Arrow 37"/>
          <p:cNvSpPr/>
          <p:nvPr/>
        </p:nvSpPr>
        <p:spPr>
          <a:xfrm>
            <a:off x="3284595" y="4351855"/>
            <a:ext cx="32004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ight Arrow 38"/>
          <p:cNvSpPr/>
          <p:nvPr/>
        </p:nvSpPr>
        <p:spPr>
          <a:xfrm>
            <a:off x="3623260" y="5702796"/>
            <a:ext cx="42062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ight Arrow 39"/>
          <p:cNvSpPr/>
          <p:nvPr/>
        </p:nvSpPr>
        <p:spPr>
          <a:xfrm>
            <a:off x="2945930" y="5702796"/>
            <a:ext cx="512064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ight Arrow 40"/>
          <p:cNvSpPr/>
          <p:nvPr/>
        </p:nvSpPr>
        <p:spPr>
          <a:xfrm>
            <a:off x="3961928" y="5359389"/>
            <a:ext cx="35204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ight Arrow 41"/>
          <p:cNvSpPr/>
          <p:nvPr/>
        </p:nvSpPr>
        <p:spPr>
          <a:xfrm>
            <a:off x="4656195" y="5025463"/>
            <a:ext cx="2468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ight Arrow 42"/>
          <p:cNvSpPr/>
          <p:nvPr/>
        </p:nvSpPr>
        <p:spPr>
          <a:xfrm>
            <a:off x="6332595" y="4682056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ight Arrow 43"/>
          <p:cNvSpPr/>
          <p:nvPr/>
        </p:nvSpPr>
        <p:spPr>
          <a:xfrm>
            <a:off x="5663729" y="4004723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ight Arrow 44"/>
          <p:cNvSpPr/>
          <p:nvPr/>
        </p:nvSpPr>
        <p:spPr>
          <a:xfrm>
            <a:off x="7992064" y="6032997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ight Arrow 45"/>
          <p:cNvSpPr/>
          <p:nvPr/>
        </p:nvSpPr>
        <p:spPr>
          <a:xfrm>
            <a:off x="4292129" y="5025463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ight Arrow 46"/>
          <p:cNvSpPr/>
          <p:nvPr/>
        </p:nvSpPr>
        <p:spPr>
          <a:xfrm rot="5400000">
            <a:off x="4837214" y="3498245"/>
            <a:ext cx="7772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ight Arrow 47"/>
          <p:cNvSpPr/>
          <p:nvPr/>
        </p:nvSpPr>
        <p:spPr>
          <a:xfrm rot="5400000">
            <a:off x="2800980" y="3502480"/>
            <a:ext cx="28346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ight Arrow 48"/>
          <p:cNvSpPr/>
          <p:nvPr/>
        </p:nvSpPr>
        <p:spPr>
          <a:xfrm rot="5400000">
            <a:off x="2142272" y="3492319"/>
            <a:ext cx="34747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ight Arrow 49"/>
          <p:cNvSpPr/>
          <p:nvPr/>
        </p:nvSpPr>
        <p:spPr>
          <a:xfrm rot="5400000">
            <a:off x="1460707" y="3505018"/>
            <a:ext cx="41605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 rot="5400000">
            <a:off x="1633426" y="2654966"/>
            <a:ext cx="31546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ight Arrow 51"/>
          <p:cNvSpPr/>
          <p:nvPr/>
        </p:nvSpPr>
        <p:spPr>
          <a:xfrm rot="5400000">
            <a:off x="440474" y="3153651"/>
            <a:ext cx="48463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ight Arrow 52"/>
          <p:cNvSpPr/>
          <p:nvPr/>
        </p:nvSpPr>
        <p:spPr>
          <a:xfrm rot="5400000">
            <a:off x="4507013" y="3159577"/>
            <a:ext cx="7772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ight Arrow 53"/>
          <p:cNvSpPr/>
          <p:nvPr/>
        </p:nvSpPr>
        <p:spPr>
          <a:xfrm rot="5400000">
            <a:off x="3317786" y="3666732"/>
            <a:ext cx="2468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ight Arrow 54"/>
          <p:cNvSpPr/>
          <p:nvPr/>
        </p:nvSpPr>
        <p:spPr>
          <a:xfrm rot="5400000">
            <a:off x="6008493" y="4345759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ight Arrow 55"/>
          <p:cNvSpPr/>
          <p:nvPr/>
        </p:nvSpPr>
        <p:spPr>
          <a:xfrm rot="5400000">
            <a:off x="5327435" y="3668426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ight Arrow 56"/>
          <p:cNvSpPr/>
          <p:nvPr/>
        </p:nvSpPr>
        <p:spPr>
          <a:xfrm rot="5400000">
            <a:off x="7858119" y="5875685"/>
            <a:ext cx="13716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ight Arrow 57"/>
          <p:cNvSpPr/>
          <p:nvPr/>
        </p:nvSpPr>
        <p:spPr>
          <a:xfrm rot="5400000">
            <a:off x="6677865" y="5704660"/>
            <a:ext cx="11430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343775" y="1066800"/>
            <a:ext cx="3048000" cy="4924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“Turbulent” flow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0" y="0"/>
            <a:ext cx="913619" cy="6858000"/>
            <a:chOff x="80901" y="794"/>
            <a:chExt cx="913619" cy="6858000"/>
          </a:xfrm>
        </p:grpSpPr>
        <p:sp>
          <p:nvSpPr>
            <p:cNvPr id="31" name="TextBox 30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53135" y="533412"/>
          <a:ext cx="6063912" cy="60959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94076" y="325395"/>
            <a:ext cx="1825300" cy="800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600" smtClean="0">
                <a:latin typeface="Arial" pitchFamily="34" charset="0"/>
                <a:cs typeface="Arial" pitchFamily="34" charset="0"/>
              </a:rPr>
              <a:t>Service </a:t>
            </a:r>
            <a:r>
              <a:rPr lang="en-US" sz="2600" spc="-150" smtClean="0">
                <a:latin typeface="Arial" pitchFamily="34" charset="0"/>
                <a:cs typeface="Arial" pitchFamily="34" charset="0"/>
              </a:rPr>
              <a:t>Commutation</a:t>
            </a:r>
            <a:endParaRPr lang="en-US" sz="2600" spc="-15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53135" y="225219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0" y="0"/>
            <a:ext cx="913619" cy="6858000"/>
            <a:chOff x="80901" y="794"/>
            <a:chExt cx="913619" cy="6858000"/>
          </a:xfrm>
        </p:grpSpPr>
        <p:sp>
          <p:nvSpPr>
            <p:cNvPr id="8" name="TextBox 7"/>
            <p:cNvSpPr txBox="1"/>
            <p:nvPr/>
          </p:nvSpPr>
          <p:spPr>
            <a:xfrm>
              <a:off x="80901" y="361908"/>
              <a:ext cx="876312" cy="23698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Title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B</a:t>
              </a:r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ackground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Properties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Problem</a:t>
              </a:r>
              <a:endParaRPr lang="en-US" sz="1100" dirty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Solution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Result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Profile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Data Channel</a:t>
              </a:r>
            </a:p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Commutation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Ontology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Learning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Circuit</a:t>
              </a:r>
            </a:p>
            <a:p>
              <a:r>
                <a:rPr lang="en-US" sz="1100" dirty="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Abstr. </a:t>
              </a:r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mach.</a:t>
              </a:r>
            </a:p>
            <a:p>
              <a:r>
                <a:rPr lang="en-US" sz="1100" smtClean="0">
                  <a:latin typeface="Arial" pitchFamily="34" charset="0"/>
                  <a:cs typeface="Arial" pitchFamily="34" charset="0"/>
                  <a:sym typeface="Wingdings" pitchFamily="2" charset="2"/>
                </a:rPr>
                <a:t>Conclusions</a:t>
              </a:r>
              <a:endParaRPr lang="en-US" sz="1100" dirty="0" smtClean="0">
                <a:latin typeface="Arial" pitchFamily="34" charset="0"/>
                <a:cs typeface="Arial" pitchFamily="34" charset="0"/>
                <a:sym typeface="Wingdings" pitchFamily="2" charset="2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>
              <a:off x="-2435274" y="3429000"/>
              <a:ext cx="6858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</TotalTime>
  <Words>2676</Words>
  <Application>Microsoft Office PowerPoint</Application>
  <PresentationFormat>On-screen Show (4:3)</PresentationFormat>
  <Paragraphs>905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Sergio Pissanetzky</dc:creator>
  <cp:lastModifiedBy>Sergio Pissanetzky</cp:lastModifiedBy>
  <cp:revision>259</cp:revision>
  <dcterms:created xsi:type="dcterms:W3CDTF">2008-11-06T14:13:08Z</dcterms:created>
  <dcterms:modified xsi:type="dcterms:W3CDTF">2008-11-13T23:07:33Z</dcterms:modified>
</cp:coreProperties>
</file>