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70" r:id="rId3"/>
    <p:sldId id="275" r:id="rId4"/>
    <p:sldId id="271" r:id="rId5"/>
    <p:sldId id="269" r:id="rId6"/>
    <p:sldId id="268" r:id="rId7"/>
    <p:sldId id="258" r:id="rId8"/>
    <p:sldId id="259" r:id="rId9"/>
    <p:sldId id="260" r:id="rId10"/>
    <p:sldId id="261" r:id="rId11"/>
    <p:sldId id="272" r:id="rId12"/>
    <p:sldId id="262" r:id="rId13"/>
    <p:sldId id="27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1410" autoAdjust="0"/>
    <p:restoredTop sz="67373" autoAdjust="0"/>
  </p:normalViewPr>
  <p:slideViewPr>
    <p:cSldViewPr>
      <p:cViewPr varScale="1">
        <p:scale>
          <a:sx n="75" d="100"/>
          <a:sy n="75" d="100"/>
        </p:scale>
        <p:origin x="-19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526EA9-4E0D-4CE6-AE3E-3DA8B9309EDC}" type="datetimeFigureOut">
              <a:rPr lang="en-US" smtClean="0"/>
              <a:t>9/24/2009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321488-C96D-4A38-81DF-2A075DCF5BA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4E92F9-1F33-49EB-A355-8B75F54F7D33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034267-4E24-42B8-B916-B1AC892C23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Title</a:t>
            </a:r>
          </a:p>
          <a:p>
            <a:r>
              <a:rPr lang="en-US" smtClean="0"/>
              <a:t>The Matrix Theory</a:t>
            </a:r>
            <a:r>
              <a:rPr lang="en-US" baseline="0" smtClean="0"/>
              <a:t> of Objects and the Automatic Generation of Intelligent Agents.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034267-4E24-42B8-B916-B1AC892C238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This</a:t>
            </a:r>
            <a:r>
              <a:rPr lang="en-US" baseline="0" smtClean="0"/>
              <a:t> is the canonical matrix attractor with minimum profile. The profile is 23. </a:t>
            </a:r>
          </a:p>
          <a:p>
            <a:r>
              <a:rPr lang="en-US" baseline="0" smtClean="0"/>
              <a:t>Why am I saying this is an attractor?</a:t>
            </a:r>
          </a:p>
          <a:p>
            <a:r>
              <a:rPr lang="en-US" baseline="0" smtClean="0"/>
              <a:t>Because it has a minimum profile, and it has objects that are stable under the dynamics. </a:t>
            </a:r>
          </a:p>
          <a:p>
            <a:r>
              <a:rPr lang="en-US" baseline="0" smtClean="0"/>
              <a:t>But objects are still hard to recognize. </a:t>
            </a:r>
          </a:p>
          <a:p>
            <a:r>
              <a:rPr lang="en-US" baseline="0" smtClean="0"/>
              <a:t>A statistical sample of configurations of the attractor is necessary. </a:t>
            </a:r>
          </a:p>
          <a:p>
            <a:r>
              <a:rPr lang="en-US" baseline="0" smtClean="0"/>
              <a:t>The theory establishes that the same objetcs will be present in all configurations. </a:t>
            </a:r>
          </a:p>
          <a:p>
            <a:r>
              <a:rPr lang="en-US" baseline="0" smtClean="0"/>
              <a:t>It is this condition, and this condition alone, that determines the existence of objects.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034267-4E24-42B8-B916-B1AC892C2383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Agent X encapsulates services S4, S5 and S6, which do the conversion to CNF. </a:t>
            </a:r>
          </a:p>
          <a:p>
            <a:r>
              <a:rPr lang="en-US" smtClean="0"/>
              <a:t>The</a:t>
            </a:r>
            <a:r>
              <a:rPr lang="en-US" baseline="0" smtClean="0"/>
              <a:t> object has one constructor that takes one single input, and 3 methods, that initialize 1 variable each.</a:t>
            </a:r>
            <a:endParaRPr lang="en-US" smtClean="0"/>
          </a:p>
          <a:p>
            <a:r>
              <a:rPr lang="en-US" smtClean="0"/>
              <a:t>Recall</a:t>
            </a:r>
            <a:r>
              <a:rPr lang="en-US" baseline="0" smtClean="0"/>
              <a:t> that these objects, in turn, encapsulate several types of inference.</a:t>
            </a:r>
          </a:p>
          <a:p>
            <a:r>
              <a:rPr lang="en-US" baseline="0" smtClean="0"/>
              <a:t>Agent Y encapsulates service S2, which receives the percept </a:t>
            </a:r>
            <a:r>
              <a:rPr lang="en-US" sz="1200" smtClean="0">
                <a:latin typeface="Arial" pitchFamily="34" charset="0"/>
                <a:cs typeface="Arial" pitchFamily="34" charset="0"/>
              </a:rPr>
              <a:t>¬B11, and S7, S8, which do Resolution. </a:t>
            </a:r>
            <a:endParaRPr lang="en-US" baseline="0" smtClean="0"/>
          </a:p>
          <a:p>
            <a:r>
              <a:rPr lang="en-US" baseline="0" smtClean="0"/>
              <a:t>The object has one constructor and 2 methods, that take the one CNF statement each and initialize one conclusion. </a:t>
            </a:r>
          </a:p>
          <a:p>
            <a:r>
              <a:rPr lang="en-US" baseline="0" smtClean="0"/>
              <a:t>Resoluton is sound and complete. Resolution encapsulates reasoning. </a:t>
            </a:r>
          </a:p>
          <a:p>
            <a:r>
              <a:rPr lang="en-US" baseline="0" smtClean="0"/>
              <a:t>Both objects can sense the environment (receive information) and act on it (output information). </a:t>
            </a:r>
          </a:p>
          <a:p>
            <a:r>
              <a:rPr lang="en-US" baseline="0" smtClean="0"/>
              <a:t>They can also reason. Therefore, the two objects are abstract intelligent agents.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034267-4E24-42B8-B916-B1AC892C2383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SCA has also automatically generated the complete ontology for the new </a:t>
            </a:r>
            <a:r>
              <a:rPr lang="en-US" baseline="0" smtClean="0"/>
              <a:t>intelligent agents. </a:t>
            </a:r>
          </a:p>
          <a:p>
            <a:r>
              <a:rPr lang="en-US" baseline="0" smtClean="0"/>
              <a:t>Agent X inherits the inference rules. It is the one that converts sentences to conjunctive normal form. </a:t>
            </a:r>
          </a:p>
          <a:p>
            <a:r>
              <a:rPr lang="en-US" baseline="0" smtClean="0"/>
              <a:t>Agent Y inherits the resolution algorithm. It is the one that reasons. </a:t>
            </a:r>
          </a:p>
          <a:p>
            <a:r>
              <a:rPr lang="en-US" baseline="0" smtClean="0"/>
              <a:t>This is way beyond Propositional Logic.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034267-4E24-42B8-B916-B1AC892C2383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To each “C” in the canonical matrix</a:t>
            </a:r>
            <a:r>
              <a:rPr lang="en-US" baseline="0" smtClean="0"/>
              <a:t> there corresponds a connection bus. </a:t>
            </a:r>
          </a:p>
          <a:p>
            <a:r>
              <a:rPr lang="en-US" baseline="0" smtClean="0"/>
              <a:t>To each “A” in the canonical matrix, there corresponds an AND gate. </a:t>
            </a:r>
          </a:p>
          <a:p>
            <a:r>
              <a:rPr lang="en-US" baseline="0" smtClean="0"/>
              <a:t>The circuit can be built, and will simulate the system when operated. </a:t>
            </a:r>
            <a:endParaRPr lang="en-US" smtClean="0"/>
          </a:p>
          <a:p>
            <a:r>
              <a:rPr lang="en-US" smtClean="0"/>
              <a:t>It is interesting to note that the objects are </a:t>
            </a:r>
            <a:r>
              <a:rPr lang="en-US" b="1" smtClean="0"/>
              <a:t>not</a:t>
            </a:r>
            <a:r>
              <a:rPr lang="en-US" smtClean="0"/>
              <a:t> easily visualized in the circuit. </a:t>
            </a:r>
          </a:p>
          <a:p>
            <a:r>
              <a:rPr lang="en-US" smtClean="0"/>
              <a:t>Maybe that is why circuit designers have missed them. </a:t>
            </a:r>
          </a:p>
          <a:p>
            <a:r>
              <a:rPr lang="en-US" smtClean="0"/>
              <a:t>Instead, </a:t>
            </a:r>
            <a:r>
              <a:rPr lang="en-US" b="1" smtClean="0"/>
              <a:t>parallelism</a:t>
            </a:r>
            <a:r>
              <a:rPr lang="en-US" smtClean="0"/>
              <a:t> is easily visualized. S1, S2 and S3</a:t>
            </a:r>
            <a:r>
              <a:rPr lang="en-US" baseline="0" smtClean="0"/>
              <a:t> each initiate a thread. </a:t>
            </a:r>
          </a:p>
          <a:p>
            <a:r>
              <a:rPr lang="en-US" smtClean="0"/>
              <a:t>Now imagine doing this with the brain, or parts of the brain! </a:t>
            </a:r>
          </a:p>
          <a:p>
            <a:r>
              <a:rPr lang="en-US" smtClean="0"/>
              <a:t>A good starting point would be the input devices: eyes, ears. 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034267-4E24-42B8-B916-B1AC892C2383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Think</a:t>
            </a:r>
            <a:r>
              <a:rPr lang="en-US" baseline="0" smtClean="0"/>
              <a:t> of a TV screen, for a second. It has dots of light. Nothing moves there.</a:t>
            </a:r>
          </a:p>
          <a:p>
            <a:r>
              <a:rPr lang="en-US" baseline="0" smtClean="0"/>
              <a:t>But we see objects. Faces, buildings, cars, things that move.</a:t>
            </a:r>
          </a:p>
          <a:p>
            <a:r>
              <a:rPr lang="en-US" baseline="0" smtClean="0"/>
              <a:t>They are not on the screen. We make them, our mind makes them. </a:t>
            </a:r>
            <a:endParaRPr lang="en-US" smtClean="0"/>
          </a:p>
          <a:p>
            <a:r>
              <a:rPr lang="en-US" smtClean="0"/>
              <a:t>We </a:t>
            </a:r>
            <a:r>
              <a:rPr lang="en-US" smtClean="0"/>
              <a:t>think, communicate, even dream in terms of</a:t>
            </a:r>
            <a:r>
              <a:rPr lang="en-US" baseline="0" smtClean="0"/>
              <a:t> objects. </a:t>
            </a:r>
          </a:p>
          <a:p>
            <a:r>
              <a:rPr lang="en-US" baseline="0" smtClean="0"/>
              <a:t>This is possible the most widely observed experimental phenomenon in nature. </a:t>
            </a:r>
          </a:p>
          <a:p>
            <a:r>
              <a:rPr lang="en-US" baseline="0" smtClean="0"/>
              <a:t>Yet, there is no mathematical theory to explain it. </a:t>
            </a:r>
            <a:endParaRPr lang="en-US" smtClean="0"/>
          </a:p>
          <a:p>
            <a:r>
              <a:rPr lang="en-US" smtClean="0"/>
              <a:t>What is an object, anyway? </a:t>
            </a:r>
          </a:p>
          <a:p>
            <a:r>
              <a:rPr lang="en-US" smtClean="0"/>
              <a:t>An object is a mathematical abstraction, like “set”, or “group”. </a:t>
            </a:r>
          </a:p>
          <a:p>
            <a:r>
              <a:rPr lang="en-US" smtClean="0"/>
              <a:t>Anything that satisfies the definition will also satisfy the theory</a:t>
            </a:r>
            <a:r>
              <a:rPr lang="en-US" baseline="0" smtClean="0"/>
              <a:t>. </a:t>
            </a:r>
            <a:endParaRPr lang="en-US" smtClean="0"/>
          </a:p>
          <a:p>
            <a:r>
              <a:rPr lang="en-US" smtClean="0"/>
              <a:t>Objects are made of other</a:t>
            </a:r>
            <a:r>
              <a:rPr lang="en-US" baseline="0" smtClean="0"/>
              <a:t> objects. They organize information by giving it a structure. They reduce complexity. </a:t>
            </a:r>
          </a:p>
          <a:p>
            <a:r>
              <a:rPr lang="en-US" baseline="0" smtClean="0"/>
              <a:t>A system is made of objects. </a:t>
            </a:r>
            <a:r>
              <a:rPr lang="en-US" baseline="0" smtClean="0"/>
              <a:t> Objects </a:t>
            </a:r>
            <a:r>
              <a:rPr lang="en-US" baseline="0" smtClean="0"/>
              <a:t>are the fundamental structural element of information. 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034267-4E24-42B8-B916-B1AC892C238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It is easier to explain this if you think of a computer program. </a:t>
            </a:r>
          </a:p>
          <a:p>
            <a:r>
              <a:rPr lang="en-US" smtClean="0"/>
              <a:t>The program works and does</a:t>
            </a:r>
            <a:r>
              <a:rPr lang="en-US" baseline="0" smtClean="0"/>
              <a:t> something, so it has a </a:t>
            </a:r>
            <a:r>
              <a:rPr lang="en-US" b="1" baseline="0" smtClean="0"/>
              <a:t>behavior</a:t>
            </a:r>
            <a:r>
              <a:rPr lang="en-US" baseline="0" smtClean="0"/>
              <a:t>.</a:t>
            </a:r>
          </a:p>
          <a:p>
            <a:r>
              <a:rPr lang="en-US" baseline="0" smtClean="0"/>
              <a:t>But it also has a </a:t>
            </a:r>
            <a:r>
              <a:rPr lang="en-US" b="1" smtClean="0"/>
              <a:t>structure</a:t>
            </a:r>
            <a:r>
              <a:rPr lang="en-US" smtClean="0"/>
              <a:t>. </a:t>
            </a:r>
          </a:p>
          <a:p>
            <a:r>
              <a:rPr lang="en-US" smtClean="0"/>
              <a:t>It can have many different structures and still work the same. </a:t>
            </a:r>
          </a:p>
          <a:p>
            <a:r>
              <a:rPr lang="en-US" smtClean="0"/>
              <a:t>So I can change the structure</a:t>
            </a:r>
            <a:r>
              <a:rPr lang="en-US" baseline="0" smtClean="0"/>
              <a:t> without changing the behavior. </a:t>
            </a:r>
            <a:endParaRPr lang="en-US" smtClean="0"/>
          </a:p>
          <a:p>
            <a:r>
              <a:rPr lang="en-US" smtClean="0"/>
              <a:t>It’s called a </a:t>
            </a:r>
            <a:r>
              <a:rPr lang="en-US" b="1" smtClean="0"/>
              <a:t>refactoring</a:t>
            </a:r>
            <a:r>
              <a:rPr lang="en-US" smtClean="0"/>
              <a:t> transformation. </a:t>
            </a:r>
          </a:p>
          <a:p>
            <a:r>
              <a:rPr lang="en-US" smtClean="0"/>
              <a:t>Any system can be refactored,</a:t>
            </a:r>
            <a:r>
              <a:rPr lang="en-US" baseline="0" smtClean="0"/>
              <a:t> not just a program. </a:t>
            </a:r>
            <a:endParaRPr lang="en-US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034267-4E24-42B8-B916-B1AC892C238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smtClean="0"/>
              <a:t>The matrix theory says that any system can be described as a canonical matrix. </a:t>
            </a:r>
          </a:p>
          <a:p>
            <a:r>
              <a:rPr lang="en-US" baseline="0" smtClean="0"/>
              <a:t>The matrix is refactored by a chaotic dynamic process. </a:t>
            </a:r>
          </a:p>
          <a:p>
            <a:r>
              <a:rPr lang="en-US" baseline="0" smtClean="0"/>
              <a:t>The dynamics causes the structure to evolve and converge to its stable </a:t>
            </a:r>
            <a:r>
              <a:rPr lang="en-US" b="1" baseline="0" smtClean="0"/>
              <a:t>attractors</a:t>
            </a:r>
            <a:r>
              <a:rPr lang="en-US" baseline="0" smtClean="0"/>
              <a:t>. </a:t>
            </a:r>
          </a:p>
          <a:p>
            <a:r>
              <a:rPr lang="en-US" baseline="0" smtClean="0"/>
              <a:t>Many stable submatrices form in the attractors. </a:t>
            </a:r>
          </a:p>
          <a:p>
            <a:r>
              <a:rPr lang="en-US" baseline="0" smtClean="0"/>
              <a:t>They move around and interact with each other but do not change. </a:t>
            </a:r>
          </a:p>
          <a:p>
            <a:r>
              <a:rPr lang="en-US" baseline="0" smtClean="0"/>
              <a:t>These submatrices are the </a:t>
            </a:r>
            <a:r>
              <a:rPr lang="en-US" b="1" baseline="0" smtClean="0"/>
              <a:t>objects</a:t>
            </a:r>
            <a:r>
              <a:rPr lang="en-US" baseline="0" smtClean="0"/>
              <a:t>. </a:t>
            </a:r>
          </a:p>
          <a:p>
            <a:r>
              <a:rPr lang="en-US" smtClean="0"/>
              <a:t>The canonical matrix also represents the equivalent </a:t>
            </a:r>
            <a:r>
              <a:rPr lang="en-US" b="1" smtClean="0"/>
              <a:t>logical circuit</a:t>
            </a:r>
            <a:r>
              <a:rPr lang="en-US" smtClean="0"/>
              <a:t> of the system,</a:t>
            </a:r>
            <a:r>
              <a:rPr lang="en-US" baseline="0" smtClean="0"/>
              <a:t> </a:t>
            </a:r>
          </a:p>
          <a:p>
            <a:r>
              <a:rPr lang="en-US" baseline="0" smtClean="0"/>
              <a:t>as well as the system’s ontology. </a:t>
            </a:r>
            <a:endParaRPr lang="en-US" smtClean="0"/>
          </a:p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034267-4E24-42B8-B916-B1AC892C238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Here is how it all works. </a:t>
            </a:r>
          </a:p>
          <a:p>
            <a:r>
              <a:rPr lang="en-US" smtClean="0"/>
              <a:t>I start with any system, and represent it as a canonical matrix. </a:t>
            </a:r>
          </a:p>
          <a:p>
            <a:r>
              <a:rPr lang="en-US" baseline="0" smtClean="0"/>
              <a:t>The Scope Constriction Algorithm (SCA) does the chaotic dynamics. </a:t>
            </a:r>
          </a:p>
          <a:p>
            <a:r>
              <a:rPr lang="en-US" baseline="0" smtClean="0"/>
              <a:t>It finds the attractors, with the objects in them. But it can not discern the objects themselves. </a:t>
            </a:r>
          </a:p>
          <a:p>
            <a:r>
              <a:rPr lang="en-US" baseline="0" smtClean="0"/>
              <a:t>The Object Recognition Algorithm (ORA) partitions the matrix and recognizes the objects. </a:t>
            </a:r>
          </a:p>
          <a:p>
            <a:r>
              <a:rPr lang="en-US" baseline="0" smtClean="0"/>
              <a:t>The objects are subsequently replaced into the canonical matrix, resulting in great simplification. </a:t>
            </a:r>
          </a:p>
          <a:p>
            <a:r>
              <a:rPr lang="en-US" baseline="0" smtClean="0"/>
              <a:t>The process continues, larger objects are formed out of the smaller ones. </a:t>
            </a:r>
          </a:p>
          <a:p>
            <a:r>
              <a:rPr lang="en-US" baseline="0" smtClean="0"/>
              <a:t>At the same time, additional information is acquired by the system. </a:t>
            </a:r>
          </a:p>
          <a:p>
            <a:r>
              <a:rPr lang="en-US" baseline="0" smtClean="0"/>
              <a:t>There could be a team of developers writing more code, or a teacher imparting instruction.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smtClean="0"/>
              <a:t>The logical circuit equivalent to the system also develops in the matrix. </a:t>
            </a:r>
          </a:p>
          <a:p>
            <a:r>
              <a:rPr lang="en-US" baseline="0" smtClean="0"/>
              <a:t>The structure of the system is obtained in terms of objects. </a:t>
            </a:r>
          </a:p>
          <a:p>
            <a:r>
              <a:rPr lang="en-US" baseline="0" smtClean="0"/>
              <a:t>We use this same algorithm in our brains. </a:t>
            </a:r>
          </a:p>
          <a:p>
            <a:r>
              <a:rPr lang="en-US" baseline="0" smtClean="0"/>
              <a:t>We explain everything in terms of objects. We think and communicate in terms of objects. </a:t>
            </a:r>
          </a:p>
          <a:p>
            <a:r>
              <a:rPr lang="en-US" baseline="0" smtClean="0"/>
              <a:t>This explains why. </a:t>
            </a:r>
          </a:p>
          <a:p>
            <a:endParaRPr lang="en-US" baseline="0" smtClean="0"/>
          </a:p>
          <a:p>
            <a:endParaRPr lang="en-US" baseline="0" smtClean="0"/>
          </a:p>
          <a:p>
            <a:endParaRPr lang="en-US" baseline="0" smtClean="0"/>
          </a:p>
          <a:p>
            <a:endParaRPr lang="en-US" baseline="0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034267-4E24-42B8-B916-B1AC892C238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Enough of that. Let’s see an example:</a:t>
            </a:r>
            <a:r>
              <a:rPr lang="en-US" baseline="0" smtClean="0"/>
              <a:t> </a:t>
            </a:r>
            <a:r>
              <a:rPr lang="en-US" smtClean="0"/>
              <a:t>the Hunt the Wumpus computer game.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smtClean="0"/>
              <a:t>We are going to design an intelligent agent that can hunt the Wumpus. </a:t>
            </a:r>
          </a:p>
          <a:p>
            <a:r>
              <a:rPr lang="en-US" smtClean="0"/>
              <a:t>The process involves learning and reasoning in the canonical</a:t>
            </a:r>
            <a:r>
              <a:rPr lang="en-US" baseline="0" smtClean="0"/>
              <a:t> model. </a:t>
            </a:r>
          </a:p>
          <a:p>
            <a:r>
              <a:rPr lang="en-US" smtClean="0"/>
              <a:t>The grid contains the Wumpus, the Gold,  several Pits,</a:t>
            </a:r>
            <a:r>
              <a:rPr lang="en-US" baseline="0" smtClean="0"/>
              <a:t> and the Agent. </a:t>
            </a:r>
          </a:p>
          <a:p>
            <a:r>
              <a:rPr lang="en-US" baseline="0" smtClean="0"/>
              <a:t>Rules:  The a</a:t>
            </a:r>
            <a:r>
              <a:rPr lang="en-US" smtClean="0"/>
              <a:t>gent is initially in cell [1, 1], there is no pit in [1, 1].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smtClean="0"/>
              <a:t>           The agent perceives a breeze in any cell next to a pit.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smtClean="0"/>
              <a:t>           The agent has to kill the Wumpus and take the gold, without falling into a pit. </a:t>
            </a:r>
          </a:p>
          <a:p>
            <a:r>
              <a:rPr lang="en-US" smtClean="0"/>
              <a:t>The agent’s knowledge base is described by a Learning</a:t>
            </a:r>
            <a:r>
              <a:rPr lang="en-US" baseline="0" smtClean="0"/>
              <a:t> Matrix. </a:t>
            </a:r>
          </a:p>
          <a:p>
            <a:r>
              <a:rPr lang="en-US" baseline="0" smtClean="0"/>
              <a:t>The ability of the agent to learn grows as it learns. </a:t>
            </a:r>
          </a:p>
          <a:p>
            <a:r>
              <a:rPr lang="en-US" baseline="0" smtClean="0"/>
              <a:t>Because the agent makes objects as it learns, and subsequently learns in terms of the objects. </a:t>
            </a:r>
          </a:p>
          <a:p>
            <a:r>
              <a:rPr lang="en-US" baseline="0" smtClean="0"/>
              <a:t>That way the agent develops intelligence. </a:t>
            </a:r>
          </a:p>
          <a:p>
            <a:endParaRPr lang="en-US" baseline="0" smtClean="0"/>
          </a:p>
          <a:p>
            <a:endParaRPr lang="en-US" baseline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034267-4E24-42B8-B916-B1AC892C238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smtClean="0">
                <a:sym typeface="Wingdings" pitchFamily="2" charset="2"/>
              </a:rPr>
              <a:t>This is the MMC Learning Matrix,</a:t>
            </a:r>
            <a:r>
              <a:rPr lang="en-US" sz="1200" baseline="0" smtClean="0">
                <a:sym typeface="Wingdings" pitchFamily="2" charset="2"/>
              </a:rPr>
              <a:t> which represents the agent’s knowledge base. </a:t>
            </a:r>
            <a:endParaRPr lang="en-US" sz="1200" smtClean="0">
              <a:sym typeface="Wingdings" pitchFamily="2" charset="2"/>
            </a:endParaRPr>
          </a:p>
          <a:p>
            <a:r>
              <a:rPr lang="en-US" smtClean="0"/>
              <a:t>Initially, the game puts the agent in [1,1] and guarantees </a:t>
            </a:r>
            <a:r>
              <a:rPr lang="en-US" sz="1200" smtClean="0">
                <a:latin typeface="Arial" pitchFamily="34" charset="0"/>
                <a:cs typeface="Arial" pitchFamily="34" charset="0"/>
              </a:rPr>
              <a:t>¬P11</a:t>
            </a:r>
            <a:r>
              <a:rPr lang="en-US" sz="1200" baseline="0" smtClean="0">
                <a:latin typeface="Arial" pitchFamily="34" charset="0"/>
                <a:cs typeface="Arial" pitchFamily="34" charset="0"/>
              </a:rPr>
              <a:t> (there is no pit in [1,1]).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aseline="0" smtClean="0">
                <a:latin typeface="Arial" pitchFamily="34" charset="0"/>
                <a:cs typeface="Arial" pitchFamily="34" charset="0"/>
              </a:rPr>
              <a:t>The agent has to decide where to go. It uses its percepts and the rules of the game to do that. </a:t>
            </a:r>
          </a:p>
          <a:p>
            <a:r>
              <a:rPr lang="en-US" sz="1200" baseline="0" smtClean="0">
                <a:latin typeface="Arial" pitchFamily="34" charset="0"/>
                <a:cs typeface="Arial" pitchFamily="34" charset="0"/>
              </a:rPr>
              <a:t>Percept: the agent senses no breeze in [1,1]: </a:t>
            </a:r>
            <a:r>
              <a:rPr lang="en-US" sz="1200" smtClean="0">
                <a:latin typeface="Arial" pitchFamily="34" charset="0"/>
                <a:cs typeface="Arial" pitchFamily="34" charset="0"/>
              </a:rPr>
              <a:t>¬B11. </a:t>
            </a:r>
          </a:p>
          <a:p>
            <a:r>
              <a:rPr lang="en-US" sz="1200" baseline="0" smtClean="0">
                <a:latin typeface="Arial" pitchFamily="34" charset="0"/>
                <a:cs typeface="Arial" pitchFamily="34" charset="0"/>
              </a:rPr>
              <a:t>A situation arises where B11 is present in two different sentences. Must use Resolution to resolve. </a:t>
            </a:r>
          </a:p>
          <a:p>
            <a:r>
              <a:rPr lang="en-US" sz="1200" baseline="0" smtClean="0">
                <a:latin typeface="Arial" pitchFamily="34" charset="0"/>
                <a:cs typeface="Arial" pitchFamily="34" charset="0"/>
              </a:rPr>
              <a:t>Sentences must be in Conjunctive Normal Form (CNF): a conjunction of disjunctions of literals.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aseline="0" smtClean="0">
                <a:latin typeface="Arial" pitchFamily="34" charset="0"/>
                <a:cs typeface="Arial" pitchFamily="34" charset="0"/>
              </a:rPr>
              <a:t>The first rule and the percept are already in CNF. Apply to the second rule. </a:t>
            </a:r>
            <a:endParaRPr lang="en-US" baseline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smtClean="0"/>
              <a:t>Services S4, S5 and S6 do the conversion. </a:t>
            </a:r>
          </a:p>
          <a:p>
            <a:r>
              <a:rPr lang="en-US" sz="1200" baseline="0" smtClean="0">
                <a:latin typeface="Arial" pitchFamily="34" charset="0"/>
                <a:cs typeface="Arial" pitchFamily="34" charset="0"/>
              </a:rPr>
              <a:t>They use the following  inferences: </a:t>
            </a:r>
            <a:r>
              <a:rPr lang="en-US" baseline="0" smtClean="0"/>
              <a:t>biconditional elimination, implication elimination, De Morgan, distributivity.</a:t>
            </a:r>
          </a:p>
          <a:p>
            <a:r>
              <a:rPr lang="en-US" sz="1200" baseline="0" smtClean="0">
                <a:latin typeface="Arial" pitchFamily="34" charset="0"/>
                <a:cs typeface="Arial" pitchFamily="34" charset="0"/>
              </a:rPr>
              <a:t>The effect of the CNF is to generate terms with B11 that can be resolved with the percept </a:t>
            </a:r>
            <a:r>
              <a:rPr lang="en-US" sz="1200" smtClean="0">
                <a:latin typeface="Arial" pitchFamily="34" charset="0"/>
                <a:cs typeface="Arial" pitchFamily="34" charset="0"/>
              </a:rPr>
              <a:t>¬</a:t>
            </a:r>
            <a:r>
              <a:rPr lang="en-US" sz="1200" baseline="0" smtClean="0">
                <a:latin typeface="Arial" pitchFamily="34" charset="0"/>
                <a:cs typeface="Arial" pitchFamily="34" charset="0"/>
              </a:rPr>
              <a:t>B11. </a:t>
            </a:r>
          </a:p>
          <a:p>
            <a:r>
              <a:rPr lang="en-US" sz="1200" baseline="0" smtClean="0">
                <a:latin typeface="Arial" pitchFamily="34" charset="0"/>
                <a:cs typeface="Arial" pitchFamily="34" charset="0"/>
              </a:rPr>
              <a:t>Two such terms have been obtained. Resolve them: no pitts in [1,2] or [2,1]. </a:t>
            </a:r>
          </a:p>
          <a:p>
            <a:r>
              <a:rPr lang="en-US" sz="1200" baseline="0" smtClean="0">
                <a:latin typeface="Arial" pitchFamily="34" charset="0"/>
                <a:cs typeface="Arial" pitchFamily="34" charset="0"/>
              </a:rPr>
              <a:t>Services S7, S8 do the resolution. </a:t>
            </a:r>
          </a:p>
          <a:p>
            <a:r>
              <a:rPr lang="en-US" sz="1200" baseline="0" smtClean="0">
                <a:latin typeface="Arial" pitchFamily="34" charset="0"/>
                <a:cs typeface="Arial" pitchFamily="34" charset="0"/>
              </a:rPr>
              <a:t>The agent can move to either location. </a:t>
            </a:r>
          </a:p>
          <a:p>
            <a:r>
              <a:rPr lang="en-US" sz="1200" baseline="0" smtClean="0">
                <a:latin typeface="Arial" pitchFamily="34" charset="0"/>
                <a:cs typeface="Arial" pitchFamily="34" charset="0"/>
              </a:rPr>
              <a:t>But this is unreallistic. Knowledge does not come organized the way I presented it.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034267-4E24-42B8-B916-B1AC892C238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Imagine the process that feeds</a:t>
            </a:r>
            <a:r>
              <a:rPr lang="en-US" baseline="0" smtClean="0"/>
              <a:t> data to the knowledge base. </a:t>
            </a:r>
          </a:p>
          <a:p>
            <a:r>
              <a:rPr lang="en-US" baseline="0" smtClean="0"/>
              <a:t>It might be a parallel process, such as a set of data-driven neural cliques that create data on their own schedule.</a:t>
            </a:r>
          </a:p>
          <a:p>
            <a:r>
              <a:rPr lang="en-US" baseline="0" smtClean="0"/>
              <a:t>Data arrives to the learning matrix, itself a bigger neural clique, in any order, and is stored as it arrives. </a:t>
            </a:r>
          </a:p>
          <a:p>
            <a:r>
              <a:rPr lang="en-US" baseline="0" smtClean="0"/>
              <a:t>The result might be the matrix depicted here: not very well organized. </a:t>
            </a:r>
          </a:p>
          <a:p>
            <a:r>
              <a:rPr lang="en-US" baseline="0" smtClean="0"/>
              <a:t>It is the same matrix, only permuted beyond recognition. </a:t>
            </a:r>
            <a:endParaRPr lang="en-US" baseline="0" smtClean="0"/>
          </a:p>
          <a:p>
            <a:endParaRPr lang="en-US" baseline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034267-4E24-42B8-B916-B1AC892C2383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US" smtClean="0"/>
              <a:t>Next,</a:t>
            </a:r>
            <a:r>
              <a:rPr lang="en-US" baseline="0" smtClean="0"/>
              <a:t> the sorter sorts the learning matrix. The matrix is now canonical and much better organized. </a:t>
            </a:r>
          </a:p>
          <a:p>
            <a:r>
              <a:rPr lang="en-US" baseline="0" smtClean="0"/>
              <a:t>Yet, there are still no clearly visible patterns. There are no objects.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smtClean="0"/>
              <a:t>That’s because the Theory of Objects defines objects as the stable attractors of the profile function. </a:t>
            </a:r>
          </a:p>
          <a:p>
            <a:r>
              <a:rPr lang="en-US" baseline="0" smtClean="0"/>
              <a:t>The profile is the area between the diagonal and the envelope of the elements. </a:t>
            </a:r>
          </a:p>
          <a:p>
            <a:r>
              <a:rPr lang="en-US" baseline="0" smtClean="0"/>
              <a:t>The vertical profile is red, the horizontal profile is blue. The total profile is 40. </a:t>
            </a:r>
          </a:p>
          <a:p>
            <a:r>
              <a:rPr lang="en-US" baseline="0" smtClean="0"/>
              <a:t>To find the objects, the total profile of the learning matrix must be minimized. </a:t>
            </a:r>
          </a:p>
          <a:p>
            <a:r>
              <a:rPr lang="en-US" baseline="0" smtClean="0"/>
              <a:t>The profile is minimized by applying symmetric permutations to the </a:t>
            </a:r>
            <a:r>
              <a:rPr lang="en-US" baseline="0" smtClean="0"/>
              <a:t>matrix.</a:t>
            </a:r>
            <a:endParaRPr lang="en-US" baseline="0" smtClean="0"/>
          </a:p>
          <a:p>
            <a:r>
              <a:rPr lang="en-US" baseline="0" smtClean="0"/>
              <a:t>The permutations preserve the canonicity and cause </a:t>
            </a:r>
            <a:r>
              <a:rPr lang="en-US" baseline="0" smtClean="0"/>
              <a:t>services </a:t>
            </a:r>
            <a:r>
              <a:rPr lang="en-US" baseline="0" smtClean="0"/>
              <a:t>to condense into objects.</a:t>
            </a:r>
          </a:p>
          <a:p>
            <a:endParaRPr lang="en-US" baseline="0" smtClean="0"/>
          </a:p>
          <a:p>
            <a:endParaRPr lang="en-US" baseline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034267-4E24-42B8-B916-B1AC892C238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5EB2-3C0B-440C-8E5C-D25B137570CB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3EF0-AEDA-4BBD-9A88-0B4D0FC39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5EB2-3C0B-440C-8E5C-D25B137570CB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3EF0-AEDA-4BBD-9A88-0B4D0FC39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5EB2-3C0B-440C-8E5C-D25B137570CB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3EF0-AEDA-4BBD-9A88-0B4D0FC39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5EB2-3C0B-440C-8E5C-D25B137570CB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3EF0-AEDA-4BBD-9A88-0B4D0FC39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5EB2-3C0B-440C-8E5C-D25B137570CB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3EF0-AEDA-4BBD-9A88-0B4D0FC39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5EB2-3C0B-440C-8E5C-D25B137570CB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3EF0-AEDA-4BBD-9A88-0B4D0FC39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5EB2-3C0B-440C-8E5C-D25B137570CB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3EF0-AEDA-4BBD-9A88-0B4D0FC39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5EB2-3C0B-440C-8E5C-D25B137570CB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3EF0-AEDA-4BBD-9A88-0B4D0FC39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5EB2-3C0B-440C-8E5C-D25B137570CB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3EF0-AEDA-4BBD-9A88-0B4D0FC39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5EB2-3C0B-440C-8E5C-D25B137570CB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3EF0-AEDA-4BBD-9A88-0B4D0FC39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5EB2-3C0B-440C-8E5C-D25B137570CB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3EF0-AEDA-4BBD-9A88-0B4D0FC39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2A5EB2-3C0B-440C-8E5C-D25B137570CB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773EF0-AEDA-4BBD-9A88-0B4D0FC39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295400"/>
            <a:ext cx="7239000" cy="1603375"/>
          </a:xfrm>
        </p:spPr>
        <p:txBody>
          <a:bodyPr>
            <a:noAutofit/>
          </a:bodyPr>
          <a:lstStyle/>
          <a:p>
            <a:r>
              <a:rPr lang="en-US" sz="3600" smtClean="0">
                <a:latin typeface="Arial" pitchFamily="34" charset="0"/>
                <a:cs typeface="Arial" pitchFamily="34" charset="0"/>
              </a:rPr>
              <a:t>The Theory of Objects </a:t>
            </a:r>
            <a:br>
              <a:rPr lang="en-US" sz="3600" smtClean="0">
                <a:latin typeface="Arial" pitchFamily="34" charset="0"/>
                <a:cs typeface="Arial" pitchFamily="34" charset="0"/>
              </a:rPr>
            </a:br>
            <a:r>
              <a:rPr lang="en-US" sz="3600" smtClean="0">
                <a:latin typeface="Arial" pitchFamily="34" charset="0"/>
                <a:cs typeface="Arial" pitchFamily="34" charset="0"/>
              </a:rPr>
              <a:t>and the automatic generation of</a:t>
            </a:r>
            <a:br>
              <a:rPr lang="en-US" sz="3600" smtClean="0">
                <a:latin typeface="Arial" pitchFamily="34" charset="0"/>
                <a:cs typeface="Arial" pitchFamily="34" charset="0"/>
              </a:rPr>
            </a:br>
            <a:r>
              <a:rPr lang="en-US" sz="3600" smtClean="0">
                <a:latin typeface="Arial" pitchFamily="34" charset="0"/>
                <a:cs typeface="Arial" pitchFamily="34" charset="0"/>
              </a:rPr>
              <a:t>Intelligent Agents</a:t>
            </a:r>
            <a:endParaRPr lang="en-US" sz="360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133600" y="4161472"/>
            <a:ext cx="4953000" cy="1020128"/>
          </a:xfrm>
          <a:prstGeom prst="rect">
            <a:avLst/>
          </a:prstGeom>
        </p:spPr>
        <p:txBody>
          <a:bodyPr vert="horz" wrap="square" lIns="0" tIns="0" rIns="0" bIns="0" rtlCol="0" anchor="ctr" anchorCtr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Sergio Pissanetzky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smtClean="0">
                <a:latin typeface="Arial" pitchFamily="34" charset="0"/>
                <a:ea typeface="+mj-ea"/>
                <a:cs typeface="Arial" pitchFamily="34" charset="0"/>
              </a:rPr>
              <a:t>2009</a:t>
            </a: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484120" y="1295400"/>
          <a:ext cx="5212080" cy="406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1208"/>
                <a:gridCol w="521208"/>
                <a:gridCol w="521208"/>
                <a:gridCol w="521208"/>
                <a:gridCol w="521208"/>
                <a:gridCol w="521208"/>
                <a:gridCol w="521208"/>
                <a:gridCol w="521208"/>
                <a:gridCol w="521208"/>
                <a:gridCol w="521208"/>
              </a:tblGrid>
              <a:tr h="1097280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¬</a:t>
                      </a:r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n-US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  <a:sym typeface="Wingdings" pitchFamily="2" charset="2"/>
                        </a:rPr>
                        <a:t>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  <a:sym typeface="Wingdings" pitchFamily="2" charset="2"/>
                        </a:rPr>
                        <a:t>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  <a:sym typeface="Wingdings" pitchFamily="2" charset="2"/>
                        </a:rPr>
                        <a:t>12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 V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¬</a:t>
                      </a:r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n-US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 V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en-US" sz="180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 V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¬P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en-US" sz="180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 V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¬P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  <a:endParaRPr lang="en-US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 V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¬B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¬P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en-US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¬P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  <a:endParaRPr lang="en-US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data</a:t>
                      </a: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S1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S3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S4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S5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S6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S2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S7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S8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04800" y="1239296"/>
          <a:ext cx="1207008" cy="1280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6032"/>
                <a:gridCol w="256032"/>
                <a:gridCol w="256032"/>
                <a:gridCol w="256032"/>
                <a:gridCol w="182880"/>
              </a:tblGrid>
              <a:tr h="182880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W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G</a:t>
                      </a:r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981200" y="201305"/>
            <a:ext cx="6553200" cy="830997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  <p:txBody>
          <a:bodyPr wrap="square" lIns="91440" tIns="45720" rIns="91440" bIns="45720" rtlCol="0" anchor="ctr" anchorCtr="1">
            <a:spAutoFit/>
          </a:bodyPr>
          <a:lstStyle/>
          <a:p>
            <a:pPr algn="ctr"/>
            <a:r>
              <a:rPr lang="en-US" sz="2400" smtClean="0">
                <a:latin typeface="Arial" pitchFamily="34" charset="0"/>
                <a:cs typeface="Arial" pitchFamily="34" charset="0"/>
              </a:rPr>
              <a:t>SCA has automatically refactored the matrix </a:t>
            </a:r>
          </a:p>
          <a:p>
            <a:pPr algn="ctr"/>
            <a:r>
              <a:rPr lang="en-US" sz="2400" smtClean="0">
                <a:latin typeface="Arial" pitchFamily="34" charset="0"/>
                <a:cs typeface="Arial" pitchFamily="34" charset="0"/>
              </a:rPr>
              <a:t>and has generated the following attractor</a:t>
            </a:r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676400" y="3429000"/>
            <a:ext cx="6858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590800" y="5486400"/>
            <a:ext cx="1371600" cy="3048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mtClean="0">
                <a:latin typeface="Arial" pitchFamily="34" charset="0"/>
                <a:cs typeface="Arial" pitchFamily="34" charset="0"/>
              </a:rPr>
              <a:t>Profile = 23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14600" y="6043911"/>
            <a:ext cx="5562600" cy="461665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smtClean="0">
                <a:latin typeface="Arial" pitchFamily="34" charset="0"/>
                <a:cs typeface="Arial" pitchFamily="34" charset="0"/>
              </a:rPr>
              <a:t>But objects are still difficult to discern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484120" y="1295400"/>
          <a:ext cx="5212080" cy="406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1208"/>
                <a:gridCol w="521208"/>
                <a:gridCol w="521208"/>
                <a:gridCol w="521208"/>
                <a:gridCol w="521208"/>
                <a:gridCol w="521208"/>
                <a:gridCol w="521208"/>
                <a:gridCol w="521208"/>
                <a:gridCol w="521208"/>
                <a:gridCol w="521208"/>
              </a:tblGrid>
              <a:tr h="1097280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¬</a:t>
                      </a:r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n-US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  <a:sym typeface="Wingdings" pitchFamily="2" charset="2"/>
                        </a:rPr>
                        <a:t>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  <a:sym typeface="Wingdings" pitchFamily="2" charset="2"/>
                        </a:rPr>
                        <a:t>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  <a:sym typeface="Wingdings" pitchFamily="2" charset="2"/>
                        </a:rPr>
                        <a:t>12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 V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¬</a:t>
                      </a:r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n-US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 V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en-US" sz="180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 V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¬P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en-US" sz="180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 V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¬P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  <a:endParaRPr lang="en-US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 V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¬B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¬P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en-US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¬P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  <a:endParaRPr lang="en-US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data</a:t>
                      </a: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S1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S3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S4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S5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S6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S2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S7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S8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04800" y="1239296"/>
          <a:ext cx="1207008" cy="1280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6032"/>
                <a:gridCol w="256032"/>
                <a:gridCol w="256032"/>
                <a:gridCol w="256032"/>
                <a:gridCol w="182880"/>
              </a:tblGrid>
              <a:tr h="182880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W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G</a:t>
                      </a:r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5692422" y="4267200"/>
            <a:ext cx="1447800" cy="1066800"/>
          </a:xfrm>
          <a:prstGeom prst="round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3570110" y="2810934"/>
            <a:ext cx="1992489" cy="1380066"/>
          </a:xfrm>
          <a:prstGeom prst="round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181600" y="2830689"/>
            <a:ext cx="304800" cy="492443"/>
          </a:xfrm>
          <a:prstGeom prst="rect">
            <a:avLst/>
          </a:prstGeom>
          <a:noFill/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</a:t>
            </a:r>
            <a:endParaRPr lang="en-US" sz="32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81800" y="4267200"/>
            <a:ext cx="304800" cy="492443"/>
          </a:xfrm>
          <a:prstGeom prst="rect">
            <a:avLst/>
          </a:prstGeom>
          <a:noFill/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Y</a:t>
            </a:r>
            <a:endParaRPr lang="en-US" sz="32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81200" y="283028"/>
            <a:ext cx="6629400" cy="830997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smtClean="0">
                <a:latin typeface="Arial" pitchFamily="34" charset="0"/>
                <a:cs typeface="Arial" pitchFamily="34" charset="0"/>
              </a:rPr>
              <a:t>Based on a statistical sample of attractors, ORA has automatically generated two objects</a:t>
            </a:r>
            <a:endParaRPr lang="en-US" sz="240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-1676400" y="3429000"/>
            <a:ext cx="6858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590800" y="5479142"/>
            <a:ext cx="1371600" cy="3048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mtClean="0">
                <a:latin typeface="Arial" pitchFamily="34" charset="0"/>
                <a:cs typeface="Arial" pitchFamily="34" charset="0"/>
              </a:rPr>
              <a:t>Profile = 23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438400" y="6043911"/>
            <a:ext cx="5562600" cy="461665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smtClean="0">
                <a:latin typeface="Arial" pitchFamily="34" charset="0"/>
                <a:cs typeface="Arial" pitchFamily="34" charset="0"/>
              </a:rPr>
              <a:t>The two objects are intelligent agents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72250" y="2461551"/>
            <a:ext cx="6804950" cy="38100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lIns="0" tIns="0" rIns="0" bIns="0" rtlCol="0" anchor="ctr" anchorCtr="1">
            <a:normAutofit/>
          </a:bodyPr>
          <a:lstStyle/>
          <a:p>
            <a:pPr algn="ctr"/>
            <a:r>
              <a:rPr lang="en-US" sz="2400" smtClean="0">
                <a:latin typeface="Arial" pitchFamily="34" charset="0"/>
                <a:cs typeface="Arial" pitchFamily="34" charset="0"/>
              </a:rPr>
              <a:t>inference  rules</a:t>
            </a:r>
            <a:endParaRPr lang="en-US" sz="240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4050" y="3680752"/>
            <a:ext cx="1524000" cy="609599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lIns="0" tIns="0" rIns="0" bIns="0" rtlCol="0" anchor="ctr" anchorCtr="1">
            <a:normAutofit lnSpcReduction="10000"/>
          </a:bodyPr>
          <a:lstStyle/>
          <a:p>
            <a:pPr algn="ctr"/>
            <a:r>
              <a:rPr lang="en-US" sz="2000" smtClean="0">
                <a:latin typeface="Arial" pitchFamily="34" charset="0"/>
                <a:cs typeface="Arial" pitchFamily="34" charset="0"/>
              </a:rPr>
              <a:t>biconditional</a:t>
            </a:r>
          </a:p>
          <a:p>
            <a:pPr algn="ctr"/>
            <a:r>
              <a:rPr lang="en-US" sz="2000" smtClean="0">
                <a:latin typeface="Arial" pitchFamily="34" charset="0"/>
                <a:cs typeface="Arial" pitchFamily="34" charset="0"/>
              </a:rPr>
              <a:t>elimination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10450" y="3680752"/>
            <a:ext cx="1524000" cy="609599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lIns="0" tIns="0" rIns="0" bIns="0" rtlCol="0" anchor="ctr" anchorCtr="1">
            <a:normAutofit lnSpcReduction="10000"/>
          </a:bodyPr>
          <a:lstStyle/>
          <a:p>
            <a:pPr algn="ctr"/>
            <a:r>
              <a:rPr lang="en-US" sz="2000" smtClean="0">
                <a:latin typeface="Arial" pitchFamily="34" charset="0"/>
                <a:cs typeface="Arial" pitchFamily="34" charset="0"/>
              </a:rPr>
              <a:t>implication</a:t>
            </a:r>
          </a:p>
          <a:p>
            <a:pPr algn="ctr"/>
            <a:r>
              <a:rPr lang="en-US" sz="2000" smtClean="0">
                <a:latin typeface="Arial" pitchFamily="34" charset="0"/>
                <a:cs typeface="Arial" pitchFamily="34" charset="0"/>
              </a:rPr>
              <a:t>elimination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786850" y="3680752"/>
            <a:ext cx="1524000" cy="609599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lIns="0" tIns="0" rIns="0" bIns="0" rtlCol="0" anchor="ctr" anchorCtr="1">
            <a:normAutofit/>
          </a:bodyPr>
          <a:lstStyle/>
          <a:p>
            <a:pPr algn="ctr"/>
            <a:r>
              <a:rPr lang="en-US" sz="2000" smtClean="0">
                <a:latin typeface="Arial" pitchFamily="34" charset="0"/>
                <a:cs typeface="Arial" pitchFamily="34" charset="0"/>
              </a:rPr>
              <a:t>De Morgan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63250" y="3680751"/>
            <a:ext cx="1524000" cy="609599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lIns="0" tIns="0" rIns="0" bIns="0" rtlCol="0" anchor="ctr" anchorCtr="1">
            <a:normAutofit/>
          </a:bodyPr>
          <a:lstStyle/>
          <a:p>
            <a:pPr algn="ctr"/>
            <a:r>
              <a:rPr lang="en-US" sz="2000" smtClean="0">
                <a:latin typeface="Arial" pitchFamily="34" charset="0"/>
                <a:cs typeface="Arial" pitchFamily="34" charset="0"/>
              </a:rPr>
              <a:t>distributivity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139650" y="3680752"/>
            <a:ext cx="1524000" cy="609599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lIns="0" tIns="0" rIns="0" bIns="0" rtlCol="0" anchor="ctr" anchorCtr="1">
            <a:normAutofit/>
          </a:bodyPr>
          <a:lstStyle/>
          <a:p>
            <a:pPr algn="ctr"/>
            <a:r>
              <a:rPr lang="en-US" sz="2000" smtClean="0">
                <a:latin typeface="Arial" pitchFamily="34" charset="0"/>
                <a:cs typeface="Arial" pitchFamily="34" charset="0"/>
              </a:rPr>
              <a:t>resolution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00200" y="533400"/>
            <a:ext cx="5867400" cy="1077218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smtClean="0">
                <a:latin typeface="Arial" pitchFamily="34" charset="0"/>
                <a:cs typeface="Arial" pitchFamily="34" charset="0"/>
              </a:rPr>
              <a:t>The ontology of the system generated by SCA/ORA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271550" y="5280952"/>
            <a:ext cx="1881850" cy="510248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ctr"/>
            <a:r>
              <a:rPr lang="en-US" sz="32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Y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 (reason)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643850" y="5280951"/>
            <a:ext cx="1623350" cy="510249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ctr"/>
            <a:r>
              <a:rPr lang="en-US" sz="32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en-US" sz="32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smtClean="0">
                <a:latin typeface="Arial" pitchFamily="34" charset="0"/>
                <a:cs typeface="Arial" pitchFamily="34" charset="0"/>
              </a:rPr>
              <a:t>(CNF)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rot="5400000" flipH="1" flipV="1">
            <a:off x="1199425" y="3261651"/>
            <a:ext cx="8382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 flipH="1" flipV="1">
            <a:off x="2449395" y="3263656"/>
            <a:ext cx="82296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 flipH="1" flipV="1">
            <a:off x="4125795" y="3254031"/>
            <a:ext cx="82296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16200000" flipV="1">
            <a:off x="5799400" y="3261651"/>
            <a:ext cx="8382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16200000" flipV="1">
            <a:off x="7277100" y="3261652"/>
            <a:ext cx="8382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4200000" flipH="1" flipV="1">
            <a:off x="7105019" y="4476061"/>
            <a:ext cx="822960" cy="64008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4015450" y="4290351"/>
            <a:ext cx="1592079" cy="99060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 flipH="1" flipV="1">
            <a:off x="3516091" y="4484914"/>
            <a:ext cx="990599" cy="601476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2" idx="0"/>
          </p:cNvCxnSpPr>
          <p:nvPr/>
        </p:nvCxnSpPr>
        <p:spPr>
          <a:xfrm rot="16200000" flipV="1">
            <a:off x="2664631" y="4490057"/>
            <a:ext cx="990598" cy="59119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10800000">
            <a:off x="1729454" y="4290353"/>
            <a:ext cx="1142997" cy="990598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371600" y="1854760"/>
          <a:ext cx="5760720" cy="1097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0080"/>
                <a:gridCol w="640080"/>
                <a:gridCol w="640080"/>
                <a:gridCol w="640080"/>
                <a:gridCol w="640080"/>
                <a:gridCol w="640080"/>
                <a:gridCol w="640080"/>
                <a:gridCol w="640080"/>
                <a:gridCol w="640080"/>
              </a:tblGrid>
              <a:tr h="1097280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data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¬</a:t>
                      </a:r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n-US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  <a:sym typeface="Wingdings" pitchFamily="2" charset="2"/>
                        </a:rPr>
                        <a:t>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  <a:sym typeface="Wingdings" pitchFamily="2" charset="2"/>
                        </a:rPr>
                        <a:t>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  <a:sym typeface="Wingdings" pitchFamily="2" charset="2"/>
                        </a:rPr>
                        <a:t>12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 V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¬</a:t>
                      </a:r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n-US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 V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en-US" sz="180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 V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¬P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en-US" sz="180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 V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¬P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  <a:endParaRPr lang="en-US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 V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¬B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¬P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en-US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¬P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  <a:endParaRPr lang="en-US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5" name="Straight Connector 4"/>
          <p:cNvCxnSpPr/>
          <p:nvPr/>
        </p:nvCxnSpPr>
        <p:spPr>
          <a:xfrm rot="16200000" flipH="1">
            <a:off x="279175" y="4373880"/>
            <a:ext cx="283464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6200000" flipH="1">
            <a:off x="898823" y="4373880"/>
            <a:ext cx="283464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16200000" flipH="1">
            <a:off x="3469528" y="4373880"/>
            <a:ext cx="283464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6200000" flipH="1">
            <a:off x="4125184" y="4373880"/>
            <a:ext cx="283464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6200000" flipH="1">
            <a:off x="4764928" y="4373880"/>
            <a:ext cx="283464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6200000" flipH="1">
            <a:off x="5410536" y="4373880"/>
            <a:ext cx="283464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6200000" flipH="1">
            <a:off x="1554481" y="4373880"/>
            <a:ext cx="283464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6200000" flipH="1">
            <a:off x="2200089" y="4373880"/>
            <a:ext cx="283464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6200000" flipH="1">
            <a:off x="2849879" y="4373880"/>
            <a:ext cx="283464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7" name="Group 56"/>
          <p:cNvGrpSpPr/>
          <p:nvPr/>
        </p:nvGrpSpPr>
        <p:grpSpPr>
          <a:xfrm>
            <a:off x="1696496" y="3104440"/>
            <a:ext cx="606888" cy="274320"/>
            <a:chOff x="2965917" y="434934"/>
            <a:chExt cx="606888" cy="182565"/>
          </a:xfrm>
        </p:grpSpPr>
        <p:grpSp>
          <p:nvGrpSpPr>
            <p:cNvPr id="58" name="Group 48"/>
            <p:cNvGrpSpPr/>
            <p:nvPr/>
          </p:nvGrpSpPr>
          <p:grpSpPr>
            <a:xfrm>
              <a:off x="2965917" y="434934"/>
              <a:ext cx="328597" cy="182565"/>
              <a:chOff x="3458843" y="197599"/>
              <a:chExt cx="328597" cy="182565"/>
            </a:xfrm>
          </p:grpSpPr>
          <p:cxnSp>
            <p:nvCxnSpPr>
              <p:cNvPr id="60" name="Straight Arrow Connector 59"/>
              <p:cNvCxnSpPr/>
              <p:nvPr/>
            </p:nvCxnSpPr>
            <p:spPr>
              <a:xfrm flipV="1">
                <a:off x="3458843" y="297242"/>
                <a:ext cx="182880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oval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1" name="Isosceles Triangle 60"/>
              <p:cNvSpPr/>
              <p:nvPr/>
            </p:nvSpPr>
            <p:spPr>
              <a:xfrm rot="5400000">
                <a:off x="3623131" y="215856"/>
                <a:ext cx="182565" cy="146052"/>
              </a:xfrm>
              <a:prstGeom prst="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59" name="Straight Arrow Connector 58"/>
            <p:cNvCxnSpPr/>
            <p:nvPr/>
          </p:nvCxnSpPr>
          <p:spPr>
            <a:xfrm rot="10800000" flipV="1">
              <a:off x="3298485" y="529448"/>
              <a:ext cx="27432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oval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2" name="Group 61"/>
          <p:cNvGrpSpPr/>
          <p:nvPr/>
        </p:nvGrpSpPr>
        <p:grpSpPr>
          <a:xfrm>
            <a:off x="1696496" y="3454960"/>
            <a:ext cx="1265256" cy="274320"/>
            <a:chOff x="2965917" y="434934"/>
            <a:chExt cx="1265256" cy="182565"/>
          </a:xfrm>
        </p:grpSpPr>
        <p:grpSp>
          <p:nvGrpSpPr>
            <p:cNvPr id="63" name="Group 48"/>
            <p:cNvGrpSpPr/>
            <p:nvPr/>
          </p:nvGrpSpPr>
          <p:grpSpPr>
            <a:xfrm>
              <a:off x="2965917" y="434934"/>
              <a:ext cx="328597" cy="182565"/>
              <a:chOff x="3458843" y="197599"/>
              <a:chExt cx="328597" cy="182565"/>
            </a:xfrm>
          </p:grpSpPr>
          <p:cxnSp>
            <p:nvCxnSpPr>
              <p:cNvPr id="65" name="Straight Arrow Connector 64"/>
              <p:cNvCxnSpPr/>
              <p:nvPr/>
            </p:nvCxnSpPr>
            <p:spPr>
              <a:xfrm flipV="1">
                <a:off x="3458843" y="297242"/>
                <a:ext cx="182880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oval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6" name="Isosceles Triangle 65"/>
              <p:cNvSpPr/>
              <p:nvPr/>
            </p:nvSpPr>
            <p:spPr>
              <a:xfrm rot="5400000">
                <a:off x="3623131" y="215856"/>
                <a:ext cx="182565" cy="146052"/>
              </a:xfrm>
              <a:prstGeom prst="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64" name="Straight Arrow Connector 63"/>
            <p:cNvCxnSpPr/>
            <p:nvPr/>
          </p:nvCxnSpPr>
          <p:spPr>
            <a:xfrm rot="10800000" flipV="1">
              <a:off x="3298485" y="529448"/>
              <a:ext cx="932688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oval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" name="Group 66"/>
          <p:cNvGrpSpPr/>
          <p:nvPr/>
        </p:nvGrpSpPr>
        <p:grpSpPr>
          <a:xfrm>
            <a:off x="2971800" y="3683560"/>
            <a:ext cx="637032" cy="274320"/>
            <a:chOff x="2965917" y="434934"/>
            <a:chExt cx="637032" cy="182565"/>
          </a:xfrm>
        </p:grpSpPr>
        <p:grpSp>
          <p:nvGrpSpPr>
            <p:cNvPr id="68" name="Group 48"/>
            <p:cNvGrpSpPr/>
            <p:nvPr/>
          </p:nvGrpSpPr>
          <p:grpSpPr>
            <a:xfrm>
              <a:off x="2965917" y="434934"/>
              <a:ext cx="328597" cy="182565"/>
              <a:chOff x="3458843" y="197599"/>
              <a:chExt cx="328597" cy="182565"/>
            </a:xfrm>
          </p:grpSpPr>
          <p:cxnSp>
            <p:nvCxnSpPr>
              <p:cNvPr id="70" name="Straight Arrow Connector 69"/>
              <p:cNvCxnSpPr/>
              <p:nvPr/>
            </p:nvCxnSpPr>
            <p:spPr>
              <a:xfrm flipV="1">
                <a:off x="3458843" y="297242"/>
                <a:ext cx="182880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oval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1" name="Isosceles Triangle 70"/>
              <p:cNvSpPr/>
              <p:nvPr/>
            </p:nvSpPr>
            <p:spPr>
              <a:xfrm rot="5400000">
                <a:off x="3623131" y="215856"/>
                <a:ext cx="182565" cy="146052"/>
              </a:xfrm>
              <a:prstGeom prst="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69" name="Straight Arrow Connector 68"/>
            <p:cNvCxnSpPr/>
            <p:nvPr/>
          </p:nvCxnSpPr>
          <p:spPr>
            <a:xfrm rot="10800000" flipV="1">
              <a:off x="3292053" y="529448"/>
              <a:ext cx="31089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oval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2" name="Group 71"/>
          <p:cNvGrpSpPr/>
          <p:nvPr/>
        </p:nvGrpSpPr>
        <p:grpSpPr>
          <a:xfrm>
            <a:off x="2971800" y="4034080"/>
            <a:ext cx="1295400" cy="274320"/>
            <a:chOff x="2965917" y="434934"/>
            <a:chExt cx="1295400" cy="182565"/>
          </a:xfrm>
        </p:grpSpPr>
        <p:grpSp>
          <p:nvGrpSpPr>
            <p:cNvPr id="73" name="Group 48"/>
            <p:cNvGrpSpPr/>
            <p:nvPr/>
          </p:nvGrpSpPr>
          <p:grpSpPr>
            <a:xfrm>
              <a:off x="2965917" y="434934"/>
              <a:ext cx="328597" cy="182565"/>
              <a:chOff x="3458843" y="197599"/>
              <a:chExt cx="328597" cy="182565"/>
            </a:xfrm>
          </p:grpSpPr>
          <p:cxnSp>
            <p:nvCxnSpPr>
              <p:cNvPr id="75" name="Straight Arrow Connector 74"/>
              <p:cNvCxnSpPr/>
              <p:nvPr/>
            </p:nvCxnSpPr>
            <p:spPr>
              <a:xfrm flipV="1">
                <a:off x="3458843" y="297242"/>
                <a:ext cx="182880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oval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6" name="Isosceles Triangle 75"/>
              <p:cNvSpPr/>
              <p:nvPr/>
            </p:nvSpPr>
            <p:spPr>
              <a:xfrm rot="5400000">
                <a:off x="3623131" y="215856"/>
                <a:ext cx="182565" cy="146052"/>
              </a:xfrm>
              <a:prstGeom prst="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74" name="Straight Arrow Connector 73"/>
            <p:cNvCxnSpPr/>
            <p:nvPr/>
          </p:nvCxnSpPr>
          <p:spPr>
            <a:xfrm rot="10800000" flipV="1">
              <a:off x="3310341" y="529448"/>
              <a:ext cx="95097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oval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7" name="Group 76"/>
          <p:cNvGrpSpPr/>
          <p:nvPr/>
        </p:nvGrpSpPr>
        <p:grpSpPr>
          <a:xfrm>
            <a:off x="2971800" y="4379744"/>
            <a:ext cx="1905000" cy="274320"/>
            <a:chOff x="2965917" y="434934"/>
            <a:chExt cx="1905000" cy="182565"/>
          </a:xfrm>
        </p:grpSpPr>
        <p:grpSp>
          <p:nvGrpSpPr>
            <p:cNvPr id="78" name="Group 48"/>
            <p:cNvGrpSpPr/>
            <p:nvPr/>
          </p:nvGrpSpPr>
          <p:grpSpPr>
            <a:xfrm>
              <a:off x="2965917" y="434934"/>
              <a:ext cx="328597" cy="182565"/>
              <a:chOff x="3458843" y="197599"/>
              <a:chExt cx="328597" cy="182565"/>
            </a:xfrm>
          </p:grpSpPr>
          <p:cxnSp>
            <p:nvCxnSpPr>
              <p:cNvPr id="80" name="Straight Arrow Connector 79"/>
              <p:cNvCxnSpPr/>
              <p:nvPr/>
            </p:nvCxnSpPr>
            <p:spPr>
              <a:xfrm flipV="1">
                <a:off x="3458843" y="297242"/>
                <a:ext cx="182880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oval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1" name="Isosceles Triangle 80"/>
              <p:cNvSpPr/>
              <p:nvPr/>
            </p:nvSpPr>
            <p:spPr>
              <a:xfrm rot="5400000">
                <a:off x="3623131" y="215856"/>
                <a:ext cx="182565" cy="146052"/>
              </a:xfrm>
              <a:prstGeom prst="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79" name="Straight Arrow Connector 78"/>
            <p:cNvCxnSpPr/>
            <p:nvPr/>
          </p:nvCxnSpPr>
          <p:spPr>
            <a:xfrm rot="10800000" flipV="1">
              <a:off x="3270717" y="529448"/>
              <a:ext cx="160020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oval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2" name="Group 81"/>
          <p:cNvGrpSpPr/>
          <p:nvPr/>
        </p:nvGrpSpPr>
        <p:grpSpPr>
          <a:xfrm>
            <a:off x="1712408" y="4730264"/>
            <a:ext cx="3834281" cy="274320"/>
            <a:chOff x="2965917" y="434934"/>
            <a:chExt cx="3834281" cy="182565"/>
          </a:xfrm>
        </p:grpSpPr>
        <p:grpSp>
          <p:nvGrpSpPr>
            <p:cNvPr id="83" name="Group 48"/>
            <p:cNvGrpSpPr/>
            <p:nvPr/>
          </p:nvGrpSpPr>
          <p:grpSpPr>
            <a:xfrm>
              <a:off x="2965917" y="434934"/>
              <a:ext cx="328597" cy="182565"/>
              <a:chOff x="3458843" y="197599"/>
              <a:chExt cx="328597" cy="182565"/>
            </a:xfrm>
          </p:grpSpPr>
          <p:cxnSp>
            <p:nvCxnSpPr>
              <p:cNvPr id="85" name="Straight Arrow Connector 84"/>
              <p:cNvCxnSpPr/>
              <p:nvPr/>
            </p:nvCxnSpPr>
            <p:spPr>
              <a:xfrm flipV="1">
                <a:off x="3458843" y="297242"/>
                <a:ext cx="182880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oval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6" name="Isosceles Triangle 85"/>
              <p:cNvSpPr/>
              <p:nvPr/>
            </p:nvSpPr>
            <p:spPr>
              <a:xfrm rot="5400000">
                <a:off x="3623131" y="215856"/>
                <a:ext cx="182565" cy="146052"/>
              </a:xfrm>
              <a:prstGeom prst="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84" name="Straight Arrow Connector 83"/>
            <p:cNvCxnSpPr/>
            <p:nvPr/>
          </p:nvCxnSpPr>
          <p:spPr>
            <a:xfrm rot="10800000" flipV="1">
              <a:off x="3288902" y="529448"/>
              <a:ext cx="351129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oval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7" name="Group 86"/>
          <p:cNvGrpSpPr/>
          <p:nvPr/>
        </p:nvGrpSpPr>
        <p:grpSpPr>
          <a:xfrm>
            <a:off x="4277248" y="5009440"/>
            <a:ext cx="1894952" cy="274320"/>
            <a:chOff x="1884616" y="434934"/>
            <a:chExt cx="1894952" cy="182565"/>
          </a:xfrm>
          <a:noFill/>
        </p:grpSpPr>
        <p:grpSp>
          <p:nvGrpSpPr>
            <p:cNvPr id="88" name="Group 130"/>
            <p:cNvGrpSpPr/>
            <p:nvPr/>
          </p:nvGrpSpPr>
          <p:grpSpPr>
            <a:xfrm>
              <a:off x="1884616" y="434934"/>
              <a:ext cx="1628507" cy="182565"/>
              <a:chOff x="-214881" y="215856"/>
              <a:chExt cx="1628507" cy="182565"/>
            </a:xfrm>
            <a:grpFill/>
          </p:grpSpPr>
          <p:grpSp>
            <p:nvGrpSpPr>
              <p:cNvPr id="90" name="Group 48"/>
              <p:cNvGrpSpPr/>
              <p:nvPr/>
            </p:nvGrpSpPr>
            <p:grpSpPr>
              <a:xfrm>
                <a:off x="-214881" y="215856"/>
                <a:ext cx="1628507" cy="182565"/>
                <a:chOff x="2377542" y="197599"/>
                <a:chExt cx="1628507" cy="182565"/>
              </a:xfrm>
              <a:grpFill/>
            </p:grpSpPr>
            <p:cxnSp>
              <p:nvCxnSpPr>
                <p:cNvPr id="92" name="Straight Arrow Connector 91"/>
                <p:cNvCxnSpPr/>
                <p:nvPr/>
              </p:nvCxnSpPr>
              <p:spPr>
                <a:xfrm flipV="1">
                  <a:off x="2377542" y="252792"/>
                  <a:ext cx="1481328" cy="0"/>
                </a:xfrm>
                <a:prstGeom prst="straightConnector1">
                  <a:avLst/>
                </a:prstGeom>
                <a:grpFill/>
                <a:ln w="19050">
                  <a:solidFill>
                    <a:schemeClr val="tx1"/>
                  </a:solidFill>
                  <a:headEnd type="oval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3" name="Isosceles Triangle 92"/>
                <p:cNvSpPr/>
                <p:nvPr/>
              </p:nvSpPr>
              <p:spPr>
                <a:xfrm rot="5400000">
                  <a:off x="3841740" y="215856"/>
                  <a:ext cx="182565" cy="146052"/>
                </a:xfrm>
                <a:prstGeom prst="triangl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cxnSp>
            <p:nvCxnSpPr>
              <p:cNvPr id="91" name="Straight Arrow Connector 90"/>
              <p:cNvCxnSpPr/>
              <p:nvPr/>
            </p:nvCxnSpPr>
            <p:spPr>
              <a:xfrm>
                <a:off x="1050375" y="351033"/>
                <a:ext cx="219456" cy="0"/>
              </a:xfrm>
              <a:prstGeom prst="straightConnector1">
                <a:avLst/>
              </a:prstGeom>
              <a:grpFill/>
              <a:ln w="19050">
                <a:solidFill>
                  <a:schemeClr val="tx1"/>
                </a:solidFill>
                <a:headEnd type="oval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9" name="Straight Arrow Connector 88"/>
            <p:cNvCxnSpPr/>
            <p:nvPr/>
          </p:nvCxnSpPr>
          <p:spPr>
            <a:xfrm rot="10800000" flipV="1">
              <a:off x="3523536" y="527381"/>
              <a:ext cx="256032" cy="0"/>
            </a:xfrm>
            <a:prstGeom prst="straightConnector1">
              <a:avLst/>
            </a:prstGeom>
            <a:grpFill/>
            <a:ln w="19050">
              <a:solidFill>
                <a:schemeClr val="tx1"/>
              </a:solidFill>
              <a:headEnd type="oval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4" name="Group 93"/>
          <p:cNvGrpSpPr/>
          <p:nvPr/>
        </p:nvGrpSpPr>
        <p:grpSpPr>
          <a:xfrm>
            <a:off x="4897568" y="5339864"/>
            <a:ext cx="1924424" cy="274320"/>
            <a:chOff x="2514984" y="434934"/>
            <a:chExt cx="1924424" cy="182565"/>
          </a:xfrm>
          <a:noFill/>
        </p:grpSpPr>
        <p:grpSp>
          <p:nvGrpSpPr>
            <p:cNvPr id="95" name="Group 130"/>
            <p:cNvGrpSpPr/>
            <p:nvPr/>
          </p:nvGrpSpPr>
          <p:grpSpPr>
            <a:xfrm>
              <a:off x="2514984" y="434934"/>
              <a:ext cx="998139" cy="182565"/>
              <a:chOff x="415487" y="215856"/>
              <a:chExt cx="998139" cy="182565"/>
            </a:xfrm>
            <a:grpFill/>
          </p:grpSpPr>
          <p:grpSp>
            <p:nvGrpSpPr>
              <p:cNvPr id="97" name="Group 48"/>
              <p:cNvGrpSpPr/>
              <p:nvPr/>
            </p:nvGrpSpPr>
            <p:grpSpPr>
              <a:xfrm>
                <a:off x="415487" y="215856"/>
                <a:ext cx="998139" cy="182565"/>
                <a:chOff x="3007910" y="197599"/>
                <a:chExt cx="998139" cy="182565"/>
              </a:xfrm>
              <a:grpFill/>
            </p:grpSpPr>
            <p:cxnSp>
              <p:nvCxnSpPr>
                <p:cNvPr id="99" name="Straight Arrow Connector 98"/>
                <p:cNvCxnSpPr/>
                <p:nvPr/>
              </p:nvCxnSpPr>
              <p:spPr>
                <a:xfrm flipV="1">
                  <a:off x="3007910" y="252792"/>
                  <a:ext cx="841248" cy="0"/>
                </a:xfrm>
                <a:prstGeom prst="straightConnector1">
                  <a:avLst/>
                </a:prstGeom>
                <a:grpFill/>
                <a:ln w="19050">
                  <a:solidFill>
                    <a:schemeClr val="tx1"/>
                  </a:solidFill>
                  <a:headEnd type="oval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0" name="Isosceles Triangle 99"/>
                <p:cNvSpPr/>
                <p:nvPr/>
              </p:nvSpPr>
              <p:spPr>
                <a:xfrm rot="5400000">
                  <a:off x="3841740" y="215856"/>
                  <a:ext cx="182565" cy="146052"/>
                </a:xfrm>
                <a:prstGeom prst="triangl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cxnSp>
            <p:nvCxnSpPr>
              <p:cNvPr id="98" name="Straight Arrow Connector 97"/>
              <p:cNvCxnSpPr/>
              <p:nvPr/>
            </p:nvCxnSpPr>
            <p:spPr>
              <a:xfrm>
                <a:off x="1060423" y="351033"/>
                <a:ext cx="219456" cy="0"/>
              </a:xfrm>
              <a:prstGeom prst="straightConnector1">
                <a:avLst/>
              </a:prstGeom>
              <a:grpFill/>
              <a:ln w="19050">
                <a:solidFill>
                  <a:schemeClr val="tx1"/>
                </a:solidFill>
                <a:headEnd type="oval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6" name="Straight Arrow Connector 95"/>
            <p:cNvCxnSpPr/>
            <p:nvPr/>
          </p:nvCxnSpPr>
          <p:spPr>
            <a:xfrm rot="10800000" flipV="1">
              <a:off x="3525008" y="527381"/>
              <a:ext cx="914400" cy="0"/>
            </a:xfrm>
            <a:prstGeom prst="straightConnector1">
              <a:avLst/>
            </a:prstGeom>
            <a:grpFill/>
            <a:ln w="19050">
              <a:solidFill>
                <a:schemeClr val="tx1"/>
              </a:solidFill>
              <a:headEnd type="oval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1" name="TextBox 100"/>
          <p:cNvSpPr txBox="1"/>
          <p:nvPr/>
        </p:nvSpPr>
        <p:spPr>
          <a:xfrm>
            <a:off x="6344696" y="5194535"/>
            <a:ext cx="381000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000" smtClean="0">
                <a:latin typeface="Arial" pitchFamily="34" charset="0"/>
                <a:cs typeface="Arial" pitchFamily="34" charset="0"/>
              </a:rPr>
              <a:t>S</a:t>
            </a:r>
            <a:r>
              <a:rPr lang="en-US" sz="1600" smtClean="0"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5871584" y="4866752"/>
            <a:ext cx="381000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000" smtClean="0">
                <a:latin typeface="Arial" pitchFamily="34" charset="0"/>
                <a:cs typeface="Arial" pitchFamily="34" charset="0"/>
              </a:rPr>
              <a:t>S</a:t>
            </a:r>
            <a:r>
              <a:rPr lang="en-US" sz="1600" smtClean="0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4435512" y="4242920"/>
            <a:ext cx="381000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000" smtClean="0">
                <a:latin typeface="Arial" pitchFamily="34" charset="0"/>
                <a:cs typeface="Arial" pitchFamily="34" charset="0"/>
              </a:rPr>
              <a:t>S</a:t>
            </a:r>
            <a:r>
              <a:rPr lang="en-US" sz="1600" smtClean="0"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3743848" y="3882016"/>
            <a:ext cx="381000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000" smtClean="0">
                <a:latin typeface="Arial" pitchFamily="34" charset="0"/>
                <a:cs typeface="Arial" pitchFamily="34" charset="0"/>
              </a:rPr>
              <a:t>S</a:t>
            </a:r>
            <a:r>
              <a:rPr lang="en-US" sz="1600" smtClean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3302560" y="3526976"/>
            <a:ext cx="381000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000" smtClean="0">
                <a:latin typeface="Arial" pitchFamily="34" charset="0"/>
                <a:cs typeface="Arial" pitchFamily="34" charset="0"/>
              </a:rPr>
              <a:t>S</a:t>
            </a:r>
            <a:r>
              <a:rPr lang="en-US" sz="1600" smtClean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2468544" y="3315495"/>
            <a:ext cx="381000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000" smtClean="0">
                <a:latin typeface="Arial" pitchFamily="34" charset="0"/>
                <a:cs typeface="Arial" pitchFamily="34" charset="0"/>
              </a:rPr>
              <a:t>S</a:t>
            </a:r>
            <a:r>
              <a:rPr lang="en-US" sz="1600" smtClean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2017208" y="2951704"/>
            <a:ext cx="381000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000" smtClean="0">
                <a:latin typeface="Arial" pitchFamily="34" charset="0"/>
                <a:cs typeface="Arial" pitchFamily="34" charset="0"/>
              </a:rPr>
              <a:t>S</a:t>
            </a:r>
            <a:r>
              <a:rPr lang="en-US" sz="1600" smtClean="0"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2001296" y="4561953"/>
            <a:ext cx="381000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000" smtClean="0">
                <a:latin typeface="Arial" pitchFamily="34" charset="0"/>
                <a:cs typeface="Arial" pitchFamily="34" charset="0"/>
              </a:rPr>
              <a:t>S</a:t>
            </a:r>
            <a:r>
              <a:rPr lang="en-US" sz="1600" smtClean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1255208" y="388203"/>
            <a:ext cx="6019800" cy="830997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smtClean="0">
                <a:latin typeface="Arial" pitchFamily="34" charset="0"/>
                <a:cs typeface="Arial" pitchFamily="34" charset="0"/>
              </a:rPr>
              <a:t>The equivalent logical circuit of the system generated by SCA/ORA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73628"/>
            <a:ext cx="7162800" cy="533400"/>
          </a:xfrm>
        </p:spPr>
        <p:txBody>
          <a:bodyPr lIns="0" tIns="0" rIns="0" bIns="0" anchor="ctr" anchorCtr="1">
            <a:noAutofit/>
          </a:bodyPr>
          <a:lstStyle/>
          <a:p>
            <a:r>
              <a:rPr lang="en-US" sz="3600" smtClean="0">
                <a:latin typeface="Arial" pitchFamily="34" charset="0"/>
                <a:cs typeface="Arial" pitchFamily="34" charset="0"/>
              </a:rPr>
              <a:t>What is an object, anyway?</a:t>
            </a:r>
            <a:endParaRPr lang="en-US" sz="360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9184" y="1807029"/>
            <a:ext cx="8129016" cy="2133599"/>
          </a:xfrm>
          <a:ln>
            <a:solidFill>
              <a:schemeClr val="tx1"/>
            </a:solidFill>
          </a:ln>
        </p:spPr>
        <p:txBody>
          <a:bodyPr lIns="91440" tIns="91440" rIns="91440" bIns="91440" anchor="ctr" anchorCtr="1">
            <a:noAutofit/>
          </a:bodyPr>
          <a:lstStyle/>
          <a:p>
            <a:pPr>
              <a:buNone/>
            </a:pPr>
            <a:r>
              <a:rPr lang="en-US" sz="3000" smtClean="0">
                <a:latin typeface="Arial" pitchFamily="34" charset="0"/>
                <a:cs typeface="Arial" pitchFamily="34" charset="0"/>
              </a:rPr>
              <a:t>An object is anything that:</a:t>
            </a:r>
          </a:p>
          <a:p>
            <a:pPr>
              <a:buFont typeface="Wingdings" pitchFamily="2" charset="2"/>
              <a:buChar char="§"/>
            </a:pPr>
            <a:r>
              <a:rPr lang="en-US" sz="3000" smtClean="0">
                <a:latin typeface="Arial" pitchFamily="34" charset="0"/>
                <a:cs typeface="Arial" pitchFamily="34" charset="0"/>
              </a:rPr>
              <a:t>has information (attributes)</a:t>
            </a:r>
          </a:p>
          <a:p>
            <a:pPr>
              <a:buFont typeface="Wingdings" pitchFamily="2" charset="2"/>
              <a:buChar char="§"/>
            </a:pPr>
            <a:r>
              <a:rPr lang="en-US" sz="3000" smtClean="0">
                <a:latin typeface="Arial" pitchFamily="34" charset="0"/>
                <a:cs typeface="Arial" pitchFamily="34" charset="0"/>
              </a:rPr>
              <a:t>can use it to do something (behavior)</a:t>
            </a:r>
          </a:p>
          <a:p>
            <a:pPr>
              <a:buFont typeface="Wingdings" pitchFamily="2" charset="2"/>
              <a:buChar char="§"/>
            </a:pPr>
            <a:r>
              <a:rPr lang="en-US" sz="3000" smtClean="0">
                <a:latin typeface="Arial" pitchFamily="34" charset="0"/>
                <a:cs typeface="Arial" pitchFamily="34" charset="0"/>
              </a:rPr>
              <a:t>can share it with other objects (interaction).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04800" y="4724400"/>
            <a:ext cx="8458200" cy="19050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0" tIns="0" rIns="0" bIns="0" rtlCol="0" anchor="ctr" anchorCtr="1">
            <a:noAutofit/>
          </a:bodyPr>
          <a:lstStyle/>
          <a:p>
            <a:pPr>
              <a:lnSpc>
                <a:spcPts val="4400"/>
              </a:lnSpc>
              <a:spcBef>
                <a:spcPct val="0"/>
              </a:spcBef>
              <a:buFont typeface="Wingdings" pitchFamily="2" charset="2"/>
              <a:buChar char="§"/>
            </a:pPr>
            <a:r>
              <a:rPr lang="en-US" sz="3000" smtClean="0">
                <a:latin typeface="Arial" pitchFamily="34" charset="0"/>
                <a:cs typeface="Arial" pitchFamily="34" charset="0"/>
              </a:rPr>
              <a:t> organize information and reduce complexity.</a:t>
            </a:r>
          </a:p>
          <a:p>
            <a:pPr lvl="0">
              <a:lnSpc>
                <a:spcPts val="4400"/>
              </a:lnSpc>
              <a:spcBef>
                <a:spcPct val="0"/>
              </a:spcBef>
              <a:buFont typeface="Wingdings" pitchFamily="2" charset="2"/>
              <a:buChar char="§"/>
            </a:pPr>
            <a:r>
              <a:rPr lang="en-US" sz="3000" smtClean="0">
                <a:latin typeface="Arial" pitchFamily="34" charset="0"/>
                <a:cs typeface="Arial" pitchFamily="34" charset="0"/>
              </a:rPr>
              <a:t> fundamental structural element of information.</a:t>
            </a:r>
          </a:p>
          <a:p>
            <a:pPr lvl="0">
              <a:lnSpc>
                <a:spcPts val="4400"/>
              </a:lnSpc>
              <a:spcBef>
                <a:spcPct val="0"/>
              </a:spcBef>
              <a:buFont typeface="Wingdings" pitchFamily="2" charset="2"/>
              <a:buChar char="§"/>
            </a:pPr>
            <a:r>
              <a:rPr kumimoji="0" lang="en-US" sz="3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3000" smtClean="0">
                <a:latin typeface="Arial" pitchFamily="34" charset="0"/>
                <a:ea typeface="+mj-ea"/>
                <a:cs typeface="Arial" pitchFamily="34" charset="0"/>
              </a:rPr>
              <a:t>t</a:t>
            </a:r>
            <a:r>
              <a:rPr kumimoji="0" lang="en-US" sz="3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here can be no AI without a mastery of objects.</a:t>
            </a:r>
            <a:endParaRPr kumimoji="0" lang="en-US" sz="3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85800" y="4160838"/>
            <a:ext cx="7162800" cy="563562"/>
          </a:xfrm>
          <a:prstGeom prst="rect">
            <a:avLst/>
          </a:prstGeom>
        </p:spPr>
        <p:txBody>
          <a:bodyPr vert="horz" lIns="0" tIns="0" rIns="0" bIns="0" rtlCol="0" anchor="ctr" anchorCtr="1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What do they do?</a:t>
            </a: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19742" y="304800"/>
            <a:ext cx="8948058" cy="79216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0" tIns="0" rIns="0" bIns="0" rtlCol="0" anchor="ctr" anchorCtr="1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2800" smtClean="0">
                <a:latin typeface="Arial" pitchFamily="34" charset="0"/>
                <a:cs typeface="Arial" pitchFamily="34" charset="0"/>
              </a:rPr>
              <a:t>Our minds make objects all the time.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We think, communicate, even dream in terms of objects.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0600" y="2001322"/>
            <a:ext cx="6629400" cy="26468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457200" tIns="91440" bIns="91440" rtlCol="0">
            <a:spAutoFit/>
          </a:bodyPr>
          <a:lstStyle/>
          <a:p>
            <a:r>
              <a:rPr lang="en-US" sz="3200" smtClean="0">
                <a:latin typeface="Arial" pitchFamily="34" charset="0"/>
                <a:cs typeface="Arial" pitchFamily="34" charset="0"/>
              </a:rPr>
              <a:t>Computer program.</a:t>
            </a:r>
          </a:p>
          <a:p>
            <a:pPr>
              <a:buFont typeface="Wingdings" pitchFamily="2" charset="2"/>
              <a:buChar char="Ø"/>
            </a:pPr>
            <a:r>
              <a:rPr lang="en-US" sz="3200" smtClean="0">
                <a:latin typeface="Arial" pitchFamily="34" charset="0"/>
                <a:cs typeface="Arial" pitchFamily="34" charset="0"/>
              </a:rPr>
              <a:t> behavior</a:t>
            </a:r>
          </a:p>
          <a:p>
            <a:pPr>
              <a:buFont typeface="Wingdings" pitchFamily="2" charset="2"/>
              <a:buChar char="Ø"/>
            </a:pPr>
            <a:r>
              <a:rPr lang="en-US" sz="3200" smtClean="0">
                <a:latin typeface="Arial" pitchFamily="34" charset="0"/>
                <a:cs typeface="Arial" pitchFamily="34" charset="0"/>
              </a:rPr>
              <a:t> structure</a:t>
            </a:r>
          </a:p>
          <a:p>
            <a:pPr>
              <a:buFont typeface="Wingdings" pitchFamily="2" charset="2"/>
              <a:buChar char="Ø"/>
            </a:pPr>
            <a:r>
              <a:rPr lang="en-US" sz="3200" smtClean="0">
                <a:latin typeface="Arial" pitchFamily="34" charset="0"/>
                <a:cs typeface="Arial" pitchFamily="34" charset="0"/>
              </a:rPr>
              <a:t> refactoring transformation</a:t>
            </a:r>
          </a:p>
          <a:p>
            <a:pPr>
              <a:buFont typeface="Wingdings" pitchFamily="2" charset="2"/>
              <a:buChar char="Ø"/>
            </a:pPr>
            <a:r>
              <a:rPr lang="en-US" sz="3200" smtClean="0">
                <a:latin typeface="Arial" pitchFamily="34" charset="0"/>
                <a:cs typeface="Arial" pitchFamily="34" charset="0"/>
              </a:rPr>
              <a:t> any system can be refactored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85800" y="990600"/>
            <a:ext cx="7162800" cy="639762"/>
          </a:xfrm>
          <a:prstGeom prst="rect">
            <a:avLst/>
          </a:prstGeom>
        </p:spPr>
        <p:txBody>
          <a:bodyPr vert="horz" lIns="0" tIns="0" rIns="0" bIns="0" rtlCol="0" anchor="ctr" anchorCtr="1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But</a:t>
            </a:r>
            <a:r>
              <a:rPr kumimoji="0" lang="en-US" sz="3600" b="0" i="0" u="none" strike="noStrike" kern="1200" cap="none" spc="0" normalizeH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 ...</a:t>
            </a:r>
            <a:r>
              <a:rPr kumimoji="0" lang="en-US" sz="3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 where do they come from?</a:t>
            </a: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295400"/>
            <a:ext cx="8686800" cy="4267200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  <p:txBody>
          <a:bodyPr wrap="square" tIns="91440" bIns="91440" rtlCol="0"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400" smtClean="0">
                <a:latin typeface="Arial" pitchFamily="34" charset="0"/>
                <a:cs typeface="Arial" pitchFamily="34" charset="0"/>
              </a:rPr>
              <a:t> Any finite system can be perfectly represented by a matrix of services in canonical form.</a:t>
            </a:r>
          </a:p>
          <a:p>
            <a:pPr>
              <a:buFont typeface="Wingdings" pitchFamily="2" charset="2"/>
              <a:buChar char="§"/>
            </a:pPr>
            <a:r>
              <a:rPr lang="en-US" sz="2400" smtClean="0">
                <a:latin typeface="Arial" pitchFamily="34" charset="0"/>
                <a:cs typeface="Arial" pitchFamily="34" charset="0"/>
              </a:rPr>
              <a:t> Under a deterministic, dissipative and chaotic dynamics, the structure of the system evolves towards its stable attractors.</a:t>
            </a:r>
          </a:p>
          <a:p>
            <a:pPr>
              <a:buFont typeface="Wingdings" pitchFamily="2" charset="2"/>
              <a:buChar char="§"/>
            </a:pPr>
            <a:r>
              <a:rPr lang="en-US" sz="2400" smtClean="0">
                <a:latin typeface="Arial" pitchFamily="34" charset="0"/>
                <a:cs typeface="Arial" pitchFamily="34" charset="0"/>
              </a:rPr>
              <a:t> The attractors are partitioned into submatrices that remain invariant under the dynamics.</a:t>
            </a:r>
          </a:p>
          <a:p>
            <a:pPr>
              <a:buFont typeface="Wingdings" pitchFamily="2" charset="2"/>
              <a:buChar char="§"/>
            </a:pPr>
            <a:r>
              <a:rPr lang="en-US" sz="2400" smtClean="0">
                <a:latin typeface="Arial" pitchFamily="34" charset="0"/>
                <a:cs typeface="Arial" pitchFamily="34" charset="0"/>
              </a:rPr>
              <a:t> The attractors represent the structure of the system. </a:t>
            </a:r>
          </a:p>
          <a:p>
            <a:pPr>
              <a:buFont typeface="Wingdings" pitchFamily="2" charset="2"/>
              <a:buChar char="§"/>
            </a:pPr>
            <a:r>
              <a:rPr lang="en-US" sz="2400" smtClean="0">
                <a:latin typeface="Arial" pitchFamily="34" charset="0"/>
                <a:cs typeface="Arial" pitchFamily="34" charset="0"/>
              </a:rPr>
              <a:t> The attractors also represent the equivalent logical circuit for the system. </a:t>
            </a:r>
          </a:p>
          <a:p>
            <a:pPr>
              <a:buFont typeface="Wingdings" pitchFamily="2" charset="2"/>
              <a:buChar char="§"/>
            </a:pPr>
            <a:r>
              <a:rPr lang="en-US" sz="2400" smtClean="0">
                <a:latin typeface="Arial" pitchFamily="34" charset="0"/>
                <a:cs typeface="Arial" pitchFamily="34" charset="0"/>
              </a:rPr>
              <a:t> The submatrices represent the objects present in the system, and their relationships represent the system’s ontology. </a:t>
            </a:r>
          </a:p>
          <a:p>
            <a:endParaRPr lang="en-US" sz="24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482025"/>
            <a:ext cx="853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latin typeface="Arial" pitchFamily="34" charset="0"/>
                <a:cs typeface="Arial" pitchFamily="34" charset="0"/>
              </a:rPr>
              <a:t>The Matrix Theory of Objects establishes that: </a:t>
            </a:r>
            <a:endParaRPr lang="en-US" sz="32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98764" y="1752600"/>
            <a:ext cx="1371600" cy="3581400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0" tIns="0" rIns="0" bIns="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smtClean="0">
                <a:latin typeface="Arial" pitchFamily="34" charset="0"/>
                <a:ea typeface="+mj-ea"/>
                <a:cs typeface="Arial" pitchFamily="34" charset="0"/>
              </a:rPr>
              <a:t>Any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system</a:t>
            </a: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403764" y="2438400"/>
            <a:ext cx="2057400" cy="1066800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0" tIns="0" rIns="0" bIns="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smtClean="0">
                <a:latin typeface="Arial" pitchFamily="34" charset="0"/>
                <a:ea typeface="+mj-ea"/>
                <a:cs typeface="Arial" pitchFamily="34" charset="0"/>
              </a:rPr>
              <a:t>canonical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smtClean="0">
                <a:latin typeface="Arial" pitchFamily="34" charset="0"/>
                <a:ea typeface="+mj-ea"/>
                <a:cs typeface="Arial" pitchFamily="34" charset="0"/>
              </a:rPr>
              <a:t>matrix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146964" y="2286000"/>
            <a:ext cx="1295400" cy="3505200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0" tIns="0" rIns="0" bIns="0" rtlCol="0" anchor="t" anchorCtr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20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20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smtClean="0">
                <a:latin typeface="Arial" pitchFamily="34" charset="0"/>
                <a:ea typeface="+mj-ea"/>
                <a:cs typeface="Arial" pitchFamily="34" charset="0"/>
              </a:rPr>
              <a:t>SCA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20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smtClean="0">
                <a:latin typeface="Arial" pitchFamily="34" charset="0"/>
                <a:ea typeface="+mj-ea"/>
                <a:cs typeface="Arial" pitchFamily="34" charset="0"/>
              </a:rPr>
              <a:t>ORA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7051964" y="2438400"/>
            <a:ext cx="1711036" cy="685800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0" tIns="0" rIns="0" bIns="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smtClean="0">
                <a:latin typeface="Arial" pitchFamily="34" charset="0"/>
                <a:ea typeface="+mj-ea"/>
                <a:cs typeface="Arial" pitchFamily="34" charset="0"/>
              </a:rPr>
              <a:t>objects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7051964" y="3712028"/>
            <a:ext cx="1711036" cy="685800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0" tIns="0" rIns="0" bIns="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smtClean="0">
                <a:latin typeface="Arial" pitchFamily="34" charset="0"/>
                <a:ea typeface="+mj-ea"/>
                <a:cs typeface="Arial" pitchFamily="34" charset="0"/>
              </a:rPr>
              <a:t>circuit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1676400" y="152400"/>
            <a:ext cx="5105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The  </a:t>
            </a:r>
            <a:r>
              <a:rPr lang="en-US" sz="3600" smtClean="0">
                <a:latin typeface="Arial" pitchFamily="34" charset="0"/>
                <a:ea typeface="+mj-ea"/>
                <a:cs typeface="Arial" pitchFamily="34" charset="0"/>
              </a:rPr>
              <a:t>Matrix Model</a:t>
            </a: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4" name="Right Arrow 23"/>
          <p:cNvSpPr/>
          <p:nvPr/>
        </p:nvSpPr>
        <p:spPr>
          <a:xfrm>
            <a:off x="1892136" y="2809009"/>
            <a:ext cx="500742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Arrow 24"/>
          <p:cNvSpPr/>
          <p:nvPr/>
        </p:nvSpPr>
        <p:spPr>
          <a:xfrm>
            <a:off x="4472050" y="2809009"/>
            <a:ext cx="674914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ight Arrow 25"/>
          <p:cNvSpPr/>
          <p:nvPr/>
        </p:nvSpPr>
        <p:spPr>
          <a:xfrm>
            <a:off x="6453250" y="2656609"/>
            <a:ext cx="598714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ight Arrow 26"/>
          <p:cNvSpPr/>
          <p:nvPr/>
        </p:nvSpPr>
        <p:spPr>
          <a:xfrm>
            <a:off x="6453250" y="3930237"/>
            <a:ext cx="603504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U-Turn Arrow 12"/>
          <p:cNvSpPr/>
          <p:nvPr/>
        </p:nvSpPr>
        <p:spPr>
          <a:xfrm flipH="1">
            <a:off x="3124200" y="1371600"/>
            <a:ext cx="4572000" cy="1066800"/>
          </a:xfrm>
          <a:prstGeom prst="uturnArrow">
            <a:avLst>
              <a:gd name="adj1" fmla="val 15720"/>
              <a:gd name="adj2" fmla="val 24351"/>
              <a:gd name="adj3" fmla="val 15585"/>
              <a:gd name="adj4" fmla="val 41153"/>
              <a:gd name="adj5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2424545" y="4662055"/>
            <a:ext cx="2057400" cy="685800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0" tIns="0" rIns="0" bIns="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smtClean="0">
                <a:latin typeface="Arial" pitchFamily="34" charset="0"/>
                <a:ea typeface="+mj-ea"/>
                <a:cs typeface="Arial" pitchFamily="34" charset="0"/>
              </a:rPr>
              <a:t>learning</a:t>
            </a:r>
          </a:p>
        </p:txBody>
      </p:sp>
      <p:sp>
        <p:nvSpPr>
          <p:cNvPr id="15" name="Down Arrow 14"/>
          <p:cNvSpPr/>
          <p:nvPr/>
        </p:nvSpPr>
        <p:spPr>
          <a:xfrm flipV="1">
            <a:off x="3228110" y="3519055"/>
            <a:ext cx="381000" cy="1143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>
            <a:off x="6455228" y="5181600"/>
            <a:ext cx="598714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7053942" y="4974772"/>
            <a:ext cx="1709058" cy="685800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0" tIns="0" rIns="0" bIns="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smtClean="0">
                <a:latin typeface="Arial" pitchFamily="34" charset="0"/>
                <a:ea typeface="+mj-ea"/>
                <a:cs typeface="Arial" pitchFamily="34" charset="0"/>
              </a:rPr>
              <a:t>ontology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895600" y="2438400"/>
          <a:ext cx="2743200" cy="2438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81891"/>
                <a:gridCol w="581891"/>
                <a:gridCol w="581891"/>
                <a:gridCol w="581891"/>
                <a:gridCol w="415636"/>
              </a:tblGrid>
              <a:tr h="457200">
                <a:tc>
                  <a:txBody>
                    <a:bodyPr/>
                    <a:lstStyle/>
                    <a:p>
                      <a:pPr algn="ctr"/>
                      <a:endParaRPr lang="en-US" sz="3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320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3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smtClean="0">
                          <a:latin typeface="Arial" pitchFamily="34" charset="0"/>
                          <a:cs typeface="Arial" pitchFamily="34" charset="0"/>
                        </a:rPr>
                        <a:t>W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smtClean="0">
                          <a:latin typeface="Arial" pitchFamily="34" charset="0"/>
                          <a:cs typeface="Arial" pitchFamily="34" charset="0"/>
                        </a:rPr>
                        <a:t>G</a:t>
                      </a:r>
                      <a:endParaRPr lang="en-US" sz="3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smtClean="0"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endParaRPr lang="en-US" sz="3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320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3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320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3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3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smtClean="0"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endParaRPr lang="en-US" sz="3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ctr"/>
                      <a:endParaRPr lang="en-US" sz="3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3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3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3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1676400" y="990601"/>
            <a:ext cx="5105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The  Wumpus</a:t>
            </a:r>
            <a:r>
              <a:rPr kumimoji="0" lang="en-US" sz="3600" b="0" i="0" u="none" strike="noStrike" kern="1200" cap="none" spc="0" normalizeH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 World</a:t>
            </a: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891080" y="1737360"/>
          <a:ext cx="5212080" cy="4434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1208"/>
                <a:gridCol w="521208"/>
                <a:gridCol w="521208"/>
                <a:gridCol w="521208"/>
                <a:gridCol w="521208"/>
                <a:gridCol w="521208"/>
                <a:gridCol w="521208"/>
                <a:gridCol w="521208"/>
                <a:gridCol w="521208"/>
                <a:gridCol w="521208"/>
              </a:tblGrid>
              <a:tr h="370840">
                <a:tc>
                  <a:txBody>
                    <a:bodyPr/>
                    <a:lstStyle/>
                    <a:p>
                      <a:endParaRPr lang="en-US" sz="14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rule</a:t>
                      </a:r>
                      <a:endParaRPr lang="en-US" sz="14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percpt</a:t>
                      </a:r>
                      <a:endParaRPr lang="en-US" sz="14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rule</a:t>
                      </a:r>
                      <a:endParaRPr lang="en-US" sz="14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CNF</a:t>
                      </a:r>
                      <a:endParaRPr lang="en-US" sz="14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4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4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conclusions</a:t>
                      </a:r>
                      <a:endParaRPr lang="en-US" sz="14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4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data</a:t>
                      </a:r>
                      <a:endParaRPr lang="en-US" sz="14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7280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¬</a:t>
                      </a:r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¬B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n-US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  <a:sym typeface="Wingdings" pitchFamily="2" charset="2"/>
                        </a:rPr>
                        <a:t>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  <a:sym typeface="Wingdings" pitchFamily="2" charset="2"/>
                        </a:rPr>
                        <a:t>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  <a:sym typeface="Wingdings" pitchFamily="2" charset="2"/>
                        </a:rPr>
                        <a:t>12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 V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¬</a:t>
                      </a:r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n-US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 V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en-US" sz="180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 V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¬P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en-US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 V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¬P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  <a:endParaRPr lang="en-US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 V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¬P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en-US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¬P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  <a:endParaRPr lang="en-US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S1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S2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S3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S4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S5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S6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S7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S8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04800" y="1241502"/>
          <a:ext cx="1207008" cy="1280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6032"/>
                <a:gridCol w="256032"/>
                <a:gridCol w="256032"/>
                <a:gridCol w="256032"/>
                <a:gridCol w="182880"/>
              </a:tblGrid>
              <a:tr h="182880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W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G</a:t>
                      </a:r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09800" y="304800"/>
            <a:ext cx="6324600" cy="106680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r>
              <a:rPr lang="en-US" sz="2400" smtClean="0">
                <a:latin typeface="Times New Roman"/>
                <a:cs typeface="Times New Roman"/>
              </a:rPr>
              <a:t>● Collect knowledge into the Learning Matrix.</a:t>
            </a:r>
          </a:p>
          <a:p>
            <a:r>
              <a:rPr lang="en-US" sz="2400" smtClean="0">
                <a:latin typeface="Times New Roman"/>
                <a:cs typeface="Times New Roman"/>
              </a:rPr>
              <a:t>● Organize the knowledge into canonical form. </a:t>
            </a:r>
          </a:p>
          <a:p>
            <a:r>
              <a:rPr lang="en-US" sz="2400" smtClean="0">
                <a:latin typeface="Times New Roman"/>
                <a:cs typeface="Times New Roman"/>
              </a:rPr>
              <a:t>● Minimize the profile to generate objects. </a:t>
            </a:r>
            <a:endParaRPr lang="en-US" sz="2400" smtClean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-1676400" y="3429000"/>
            <a:ext cx="6858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Left Brace 6"/>
          <p:cNvSpPr/>
          <p:nvPr/>
        </p:nvSpPr>
        <p:spPr>
          <a:xfrm>
            <a:off x="2616760" y="4318112"/>
            <a:ext cx="228600" cy="1076848"/>
          </a:xfrm>
          <a:prstGeom prst="leftBrac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Brace 8"/>
          <p:cNvSpPr/>
          <p:nvPr/>
        </p:nvSpPr>
        <p:spPr>
          <a:xfrm>
            <a:off x="2616760" y="5451064"/>
            <a:ext cx="228600" cy="715944"/>
          </a:xfrm>
          <a:prstGeom prst="leftBrac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007160" y="4719208"/>
            <a:ext cx="609600" cy="276999"/>
          </a:xfrm>
          <a:prstGeom prst="rect">
            <a:avLst/>
          </a:prstGeom>
          <a:noFill/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smtClean="0">
                <a:latin typeface="Arial" pitchFamily="34" charset="0"/>
                <a:cs typeface="Arial" pitchFamily="34" charset="0"/>
              </a:rPr>
              <a:t>CNF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05000" y="5671457"/>
            <a:ext cx="762000" cy="276999"/>
          </a:xfrm>
          <a:prstGeom prst="rect">
            <a:avLst/>
          </a:prstGeom>
          <a:noFill/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smtClean="0">
                <a:latin typeface="Arial" pitchFamily="34" charset="0"/>
                <a:cs typeface="Arial" pitchFamily="34" charset="0"/>
              </a:rPr>
              <a:t>Resol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712720" y="1803400"/>
          <a:ext cx="5212080" cy="406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1208"/>
                <a:gridCol w="521208"/>
                <a:gridCol w="521208"/>
                <a:gridCol w="521208"/>
                <a:gridCol w="521208"/>
                <a:gridCol w="521208"/>
                <a:gridCol w="521208"/>
                <a:gridCol w="521208"/>
                <a:gridCol w="521208"/>
                <a:gridCol w="521208"/>
              </a:tblGrid>
              <a:tr h="1097280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¬B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n-US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¬P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  <a:endParaRPr lang="en-US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¬P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en-US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 V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n-US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¬P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n-US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  <a:sym typeface="Wingdings" pitchFamily="2" charset="2"/>
                        </a:rPr>
                        <a:t>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  <a:sym typeface="Wingdings" pitchFamily="2" charset="2"/>
                        </a:rPr>
                        <a:t>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  <a:sym typeface="Wingdings" pitchFamily="2" charset="2"/>
                        </a:rPr>
                        <a:t>12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 V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¬P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¬</a:t>
                      </a:r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n-US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 V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en-US" sz="180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 V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  <a:endParaRPr lang="en-US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¬P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  <a:endParaRPr lang="en-US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 V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n-US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data</a:t>
                      </a: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S7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S5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S1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S8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S4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S3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S2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S6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04800" y="1241502"/>
          <a:ext cx="1207008" cy="1280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6032"/>
                <a:gridCol w="256032"/>
                <a:gridCol w="256032"/>
                <a:gridCol w="256032"/>
                <a:gridCol w="182880"/>
              </a:tblGrid>
              <a:tr h="182880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W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G</a:t>
                      </a:r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cxnSp>
        <p:nvCxnSpPr>
          <p:cNvPr id="4" name="Straight Connector 3"/>
          <p:cNvCxnSpPr/>
          <p:nvPr/>
        </p:nvCxnSpPr>
        <p:spPr>
          <a:xfrm rot="5400000">
            <a:off x="-1676400" y="3429000"/>
            <a:ext cx="6858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209800" y="381000"/>
            <a:ext cx="6431280" cy="830997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smtClean="0">
                <a:latin typeface="Arial" pitchFamily="34" charset="0"/>
                <a:cs typeface="Arial" pitchFamily="34" charset="0"/>
              </a:rPr>
              <a:t>Information obtained by the Learning Matrix may be incoherent, disorganized.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560320" y="1371600"/>
          <a:ext cx="5212080" cy="406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1208"/>
                <a:gridCol w="521208"/>
                <a:gridCol w="521208"/>
                <a:gridCol w="521208"/>
                <a:gridCol w="521208"/>
                <a:gridCol w="521208"/>
                <a:gridCol w="521208"/>
                <a:gridCol w="521208"/>
                <a:gridCol w="521208"/>
                <a:gridCol w="521208"/>
              </a:tblGrid>
              <a:tr h="1097280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n-US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  <a:sym typeface="Wingdings" pitchFamily="2" charset="2"/>
                        </a:rPr>
                        <a:t>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  <a:sym typeface="Wingdings" pitchFamily="2" charset="2"/>
                        </a:rPr>
                        <a:t>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  <a:sym typeface="Wingdings" pitchFamily="2" charset="2"/>
                        </a:rPr>
                        <a:t>12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 V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  <a:endParaRPr lang="en-US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¬B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n-US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¬</a:t>
                      </a:r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n-US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¬P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en-US" sz="180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 V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¬P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  <a:endParaRPr lang="en-US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 V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¬</a:t>
                      </a:r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n-US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 V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en-US" sz="180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 V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¬P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en-US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¬P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  <a:endParaRPr lang="en-US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data</a:t>
                      </a: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S3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S2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S1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S5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S6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S4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S7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S8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04800" y="1241502"/>
          <a:ext cx="1207008" cy="1280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6032"/>
                <a:gridCol w="256032"/>
                <a:gridCol w="256032"/>
                <a:gridCol w="256032"/>
                <a:gridCol w="182880"/>
              </a:tblGrid>
              <a:tr h="182880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W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G</a:t>
                      </a:r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cxnSp>
        <p:nvCxnSpPr>
          <p:cNvPr id="20" name="Straight Connector 19"/>
          <p:cNvCxnSpPr/>
          <p:nvPr/>
        </p:nvCxnSpPr>
        <p:spPr>
          <a:xfrm flipV="1">
            <a:off x="3084944" y="3609108"/>
            <a:ext cx="1563256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3087256" y="3971636"/>
            <a:ext cx="2094344" cy="11548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3080332" y="4353405"/>
            <a:ext cx="2625432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611420" y="4718245"/>
            <a:ext cx="2587752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3611420" y="5090009"/>
            <a:ext cx="310896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5400000">
            <a:off x="4656004" y="4878232"/>
            <a:ext cx="108813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5400000">
            <a:off x="4127268" y="4520276"/>
            <a:ext cx="109728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16200000" flipH="1">
            <a:off x="2533380" y="4331391"/>
            <a:ext cx="219456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16200000" flipH="1">
            <a:off x="2191325" y="3773057"/>
            <a:ext cx="182880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-1676400" y="3429000"/>
            <a:ext cx="6858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712720" y="5562600"/>
            <a:ext cx="1371600" cy="3048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mtClean="0">
                <a:latin typeface="Arial" pitchFamily="34" charset="0"/>
                <a:cs typeface="Arial" pitchFamily="34" charset="0"/>
              </a:rPr>
              <a:t>Profile = 40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38400" y="171448"/>
            <a:ext cx="5562600" cy="830997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smtClean="0">
                <a:latin typeface="Arial" pitchFamily="34" charset="0"/>
                <a:cs typeface="Arial" pitchFamily="34" charset="0"/>
              </a:rPr>
              <a:t>The Sorter organizes the information into a canonical form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514600" y="6043911"/>
            <a:ext cx="5562600" cy="461665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smtClean="0">
                <a:latin typeface="Arial" pitchFamily="34" charset="0"/>
                <a:cs typeface="Arial" pitchFamily="34" charset="0"/>
              </a:rPr>
              <a:t>But there there are still no objects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2777</TotalTime>
  <Words>2303</Words>
  <Application>Microsoft Office PowerPoint</Application>
  <PresentationFormat>On-screen Show (4:3)</PresentationFormat>
  <Paragraphs>530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The Theory of Objects  and the automatic generation of Intelligent Agents</vt:lpstr>
      <vt:lpstr>What is an object, anyway?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NASA  2009</dc:title>
  <dc:creator>Sergio Pissanetzky</dc:creator>
  <cp:lastModifiedBy>Sergio Pissanetzky</cp:lastModifiedBy>
  <cp:revision>243</cp:revision>
  <dcterms:created xsi:type="dcterms:W3CDTF">2009-08-01T13:55:28Z</dcterms:created>
  <dcterms:modified xsi:type="dcterms:W3CDTF">2009-09-24T20:10:31Z</dcterms:modified>
</cp:coreProperties>
</file>