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75" r:id="rId3"/>
    <p:sldId id="276" r:id="rId4"/>
    <p:sldId id="278" r:id="rId5"/>
    <p:sldId id="270" r:id="rId6"/>
    <p:sldId id="271" r:id="rId7"/>
    <p:sldId id="273" r:id="rId8"/>
    <p:sldId id="274" r:id="rId9"/>
    <p:sldId id="272" r:id="rId10"/>
    <p:sldId id="279" r:id="rId11"/>
    <p:sldId id="27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1410" autoAdjust="0"/>
    <p:restoredTop sz="98219" autoAdjust="0"/>
  </p:normalViewPr>
  <p:slideViewPr>
    <p:cSldViewPr>
      <p:cViewPr varScale="1">
        <p:scale>
          <a:sx n="110" d="100"/>
          <a:sy n="110" d="100"/>
        </p:scale>
        <p:origin x="-8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526EA9-4E0D-4CE6-AE3E-3DA8B9309EDC}" type="datetimeFigureOut">
              <a:rPr lang="en-US" smtClean="0"/>
              <a:pPr/>
              <a:t>11/11/2010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321488-C96D-4A38-81DF-2A075DCF5BA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4E92F9-1F33-49EB-A355-8B75F54F7D33}" type="datetimeFigureOut">
              <a:rPr lang="en-US" smtClean="0"/>
              <a:pPr/>
              <a:t>11/11/2010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034267-4E24-42B8-B916-B1AC892C23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Title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34267-4E24-42B8-B916-B1AC892C238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34267-4E24-42B8-B916-B1AC892C238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34267-4E24-42B8-B916-B1AC892C238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5EB2-3C0B-440C-8E5C-D25B137570CB}" type="datetimeFigureOut">
              <a:rPr lang="en-US" smtClean="0"/>
              <a:pPr/>
              <a:t>11/11/2010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3EF0-AEDA-4BBD-9A88-0B4D0FC39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5EB2-3C0B-440C-8E5C-D25B137570CB}" type="datetimeFigureOut">
              <a:rPr lang="en-US" smtClean="0"/>
              <a:pPr/>
              <a:t>11/11/2010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3EF0-AEDA-4BBD-9A88-0B4D0FC39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5EB2-3C0B-440C-8E5C-D25B137570CB}" type="datetimeFigureOut">
              <a:rPr lang="en-US" smtClean="0"/>
              <a:pPr/>
              <a:t>11/11/2010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3EF0-AEDA-4BBD-9A88-0B4D0FC39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5EB2-3C0B-440C-8E5C-D25B137570CB}" type="datetimeFigureOut">
              <a:rPr lang="en-US" smtClean="0"/>
              <a:pPr/>
              <a:t>11/11/2010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3EF0-AEDA-4BBD-9A88-0B4D0FC39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5EB2-3C0B-440C-8E5C-D25B137570CB}" type="datetimeFigureOut">
              <a:rPr lang="en-US" smtClean="0"/>
              <a:pPr/>
              <a:t>11/11/2010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3EF0-AEDA-4BBD-9A88-0B4D0FC39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5EB2-3C0B-440C-8E5C-D25B137570CB}" type="datetimeFigureOut">
              <a:rPr lang="en-US" smtClean="0"/>
              <a:pPr/>
              <a:t>11/11/2010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3EF0-AEDA-4BBD-9A88-0B4D0FC39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5EB2-3C0B-440C-8E5C-D25B137570CB}" type="datetimeFigureOut">
              <a:rPr lang="en-US" smtClean="0"/>
              <a:pPr/>
              <a:t>11/11/2010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3EF0-AEDA-4BBD-9A88-0B4D0FC39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5EB2-3C0B-440C-8E5C-D25B137570CB}" type="datetimeFigureOut">
              <a:rPr lang="en-US" smtClean="0"/>
              <a:pPr/>
              <a:t>11/11/2010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3EF0-AEDA-4BBD-9A88-0B4D0FC39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5EB2-3C0B-440C-8E5C-D25B137570CB}" type="datetimeFigureOut">
              <a:rPr lang="en-US" smtClean="0"/>
              <a:pPr/>
              <a:t>11/11/2010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3EF0-AEDA-4BBD-9A88-0B4D0FC39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5EB2-3C0B-440C-8E5C-D25B137570CB}" type="datetimeFigureOut">
              <a:rPr lang="en-US" smtClean="0"/>
              <a:pPr/>
              <a:t>11/11/2010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3EF0-AEDA-4BBD-9A88-0B4D0FC39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5EB2-3C0B-440C-8E5C-D25B137570CB}" type="datetimeFigureOut">
              <a:rPr lang="en-US" smtClean="0"/>
              <a:pPr/>
              <a:t>11/11/2010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3EF0-AEDA-4BBD-9A88-0B4D0FC39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2A5EB2-3C0B-440C-8E5C-D25B137570CB}" type="datetimeFigureOut">
              <a:rPr lang="en-US" smtClean="0"/>
              <a:pPr/>
              <a:t>11/11/2010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73EF0-AEDA-4BBD-9A88-0B4D0FC39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524000"/>
            <a:ext cx="7239000" cy="1447800"/>
          </a:xfrm>
        </p:spPr>
        <p:txBody>
          <a:bodyPr>
            <a:noAutofit/>
          </a:bodyPr>
          <a:lstStyle/>
          <a:p>
            <a:r>
              <a:rPr lang="en-US" sz="3600" smtClean="0">
                <a:latin typeface="Arial" pitchFamily="34" charset="0"/>
                <a:cs typeface="Arial" pitchFamily="34" charset="0"/>
              </a:rPr>
              <a:t>Adaptive Systems and </a:t>
            </a:r>
            <a:br>
              <a:rPr lang="en-US" sz="3600" smtClean="0">
                <a:latin typeface="Arial" pitchFamily="34" charset="0"/>
                <a:cs typeface="Arial" pitchFamily="34" charset="0"/>
              </a:rPr>
            </a:br>
            <a:r>
              <a:rPr lang="en-US" sz="3600" smtClean="0">
                <a:latin typeface="Arial" pitchFamily="34" charset="0"/>
                <a:cs typeface="Arial" pitchFamily="34" charset="0"/>
              </a:rPr>
              <a:t>Analyst-independent  technologies</a:t>
            </a:r>
            <a:br>
              <a:rPr lang="en-US" sz="3600" smtClean="0">
                <a:latin typeface="Arial" pitchFamily="34" charset="0"/>
                <a:cs typeface="Arial" pitchFamily="34" charset="0"/>
              </a:rPr>
            </a:br>
            <a:endParaRPr lang="en-US" sz="36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133600" y="4161472"/>
            <a:ext cx="4953000" cy="1020128"/>
          </a:xfrm>
          <a:prstGeom prst="rect">
            <a:avLst/>
          </a:prstGeom>
        </p:spPr>
        <p:txBody>
          <a:bodyPr vert="horz" wrap="square" lIns="0" tIns="0" rIns="0" bIns="0" rtlCol="0" anchor="ctr" anchorCtr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Sergio Pissanetzky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smtClean="0">
                <a:latin typeface="Arial" pitchFamily="34" charset="0"/>
                <a:ea typeface="+mj-ea"/>
                <a:cs typeface="Arial" pitchFamily="34" charset="0"/>
              </a:rPr>
              <a:t>2010</a:t>
            </a: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4600" y="710625"/>
            <a:ext cx="289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/>
              <a:t>INTELLIGENCE</a:t>
            </a:r>
            <a:endParaRPr lang="en-US" sz="3200"/>
          </a:p>
        </p:txBody>
      </p:sp>
      <p:sp>
        <p:nvSpPr>
          <p:cNvPr id="7" name="TextBox 6"/>
          <p:cNvSpPr txBox="1"/>
          <p:nvPr/>
        </p:nvSpPr>
        <p:spPr>
          <a:xfrm>
            <a:off x="533400" y="4186535"/>
            <a:ext cx="8077200" cy="46166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smtClean="0">
                <a:latin typeface="Arial" pitchFamily="34" charset="0"/>
                <a:cs typeface="Arial" pitchFamily="34" charset="0"/>
              </a:rPr>
              <a:t>complexity  </a:t>
            </a:r>
            <a:r>
              <a:rPr lang="en-US" sz="2400" b="1" smtClean="0">
                <a:latin typeface="Times New Roman"/>
                <a:cs typeface="Times New Roman"/>
              </a:rPr>
              <a:t>≠</a:t>
            </a:r>
            <a:r>
              <a:rPr lang="en-US" sz="2400" smtClean="0">
                <a:latin typeface="Arial" pitchFamily="34" charset="0"/>
                <a:cs typeface="Arial" pitchFamily="34" charset="0"/>
              </a:rPr>
              <a:t>  intelligence</a:t>
            </a:r>
            <a:endParaRPr lang="en-US" sz="2400" b="1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" y="3352800"/>
            <a:ext cx="8077200" cy="46166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smtClean="0">
                <a:latin typeface="Arial" pitchFamily="34" charset="0"/>
                <a:cs typeface="Arial" pitchFamily="34" charset="0"/>
              </a:rPr>
              <a:t>intelligence is the ability to solve problems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3400" y="3805535"/>
            <a:ext cx="8077200" cy="46166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smtClean="0">
                <a:latin typeface="Arial" pitchFamily="34" charset="0"/>
                <a:cs typeface="Arial" pitchFamily="34" charset="0"/>
              </a:rPr>
              <a:t>structure solves problems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3400" y="2895600"/>
            <a:ext cx="8077200" cy="46166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smtClean="0">
                <a:latin typeface="Arial" pitchFamily="34" charset="0"/>
                <a:cs typeface="Arial" pitchFamily="34" charset="0"/>
              </a:rPr>
              <a:t>structure encapsulates information and behavior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3400" y="2281535"/>
            <a:ext cx="8077200" cy="46166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smtClean="0">
                <a:latin typeface="Arial" pitchFamily="34" charset="0"/>
                <a:cs typeface="Arial" pitchFamily="34" charset="0"/>
              </a:rPr>
              <a:t>reuse of emergence </a:t>
            </a:r>
            <a:r>
              <a:rPr lang="en-US" sz="240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feedback</a:t>
            </a:r>
            <a:r>
              <a:rPr lang="en-US" sz="240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3400" y="1447800"/>
            <a:ext cx="8077200" cy="46166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smtClean="0">
                <a:latin typeface="Arial" pitchFamily="34" charset="0"/>
                <a:cs typeface="Arial" pitchFamily="34" charset="0"/>
              </a:rPr>
              <a:t>information + emergence </a:t>
            </a:r>
            <a:r>
              <a:rPr lang="en-US" sz="240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intelligence</a:t>
            </a:r>
            <a:r>
              <a:rPr lang="en-US" sz="240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3400" y="4643735"/>
            <a:ext cx="8077200" cy="46166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smtClean="0">
                <a:latin typeface="Arial" pitchFamily="34" charset="0"/>
                <a:cs typeface="Arial" pitchFamily="34" charset="0"/>
              </a:rPr>
              <a:t>gigantic brain simulations </a:t>
            </a:r>
            <a:r>
              <a:rPr lang="en-US" sz="2400" b="1" smtClean="0">
                <a:latin typeface="Times New Roman"/>
                <a:cs typeface="Times New Roman"/>
              </a:rPr>
              <a:t>≠</a:t>
            </a:r>
            <a:r>
              <a:rPr lang="en-US" sz="2400" smtClean="0">
                <a:latin typeface="Arial" pitchFamily="34" charset="0"/>
                <a:cs typeface="Arial" pitchFamily="34" charset="0"/>
              </a:rPr>
              <a:t>  intelligence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33400" y="5177135"/>
            <a:ext cx="8077200" cy="46166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smtClean="0">
                <a:latin typeface="Arial" pitchFamily="34" charset="0"/>
                <a:cs typeface="Arial" pitchFamily="34" charset="0"/>
              </a:rPr>
              <a:t>instead, bugs will emerge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33400" y="1824335"/>
            <a:ext cx="8077200" cy="46166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smtClean="0">
                <a:latin typeface="Arial" pitchFamily="34" charset="0"/>
                <a:cs typeface="Arial" pitchFamily="34" charset="0"/>
              </a:rPr>
              <a:t>process of generating emergence </a:t>
            </a:r>
            <a:r>
              <a:rPr lang="en-US" sz="240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understanding</a:t>
            </a:r>
            <a:endParaRPr lang="en-US" sz="240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8800"/>
            <a:ext cx="8382000" cy="2209800"/>
          </a:xfrm>
        </p:spPr>
        <p:txBody>
          <a:bodyPr anchor="t" anchorCtr="0">
            <a:normAutofit fontScale="90000"/>
          </a:bodyPr>
          <a:lstStyle/>
          <a:p>
            <a:pPr algn="l">
              <a:lnSpc>
                <a:spcPts val="3400"/>
              </a:lnSpc>
            </a:pPr>
            <a:r>
              <a:rPr lang="en-US" sz="3600" smtClean="0"/>
              <a:t>S.Pissanetzky. </a:t>
            </a:r>
            <a:br>
              <a:rPr lang="en-US" sz="3600" smtClean="0"/>
            </a:br>
            <a:r>
              <a:rPr lang="en-US" sz="3600" smtClean="0"/>
              <a:t>Coupled dynamics in host-guest complex systems duplicates emergent behavior in the brain.</a:t>
            </a:r>
            <a:br>
              <a:rPr lang="en-US" sz="3600" smtClean="0"/>
            </a:br>
            <a:r>
              <a:rPr lang="en-US" sz="3600" smtClean="0"/>
              <a:t>WASET Proc., Vol. 69, pp. 927-935 (August 2010).</a:t>
            </a:r>
            <a:endParaRPr lang="en-US" sz="3600"/>
          </a:p>
        </p:txBody>
      </p:sp>
      <p:sp>
        <p:nvSpPr>
          <p:cNvPr id="5" name="TextBox 4"/>
          <p:cNvSpPr txBox="1"/>
          <p:nvPr/>
        </p:nvSpPr>
        <p:spPr>
          <a:xfrm>
            <a:off x="609600" y="4507468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Sergio@SciControls.com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AMine\MyBooks\APublications\Paper2010H-NASA\PowerPoint\JPG\CanonicalMatri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432857"/>
            <a:ext cx="5962650" cy="5172075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219200" y="228600"/>
            <a:ext cx="6324600" cy="144780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noAutofit/>
          </a:bodyPr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35001" y="1566332"/>
            <a:ext cx="1524000" cy="350520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noAutofit/>
          </a:bodyPr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858000" y="1634062"/>
            <a:ext cx="1524000" cy="350520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no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81200" y="1676400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latin typeface="Arial" pitchFamily="34" charset="0"/>
                <a:cs typeface="Arial" pitchFamily="34" charset="0"/>
              </a:rPr>
              <a:t>set + partial order  </a:t>
            </a:r>
            <a:r>
              <a:rPr lang="en-US" sz="2400" smtClean="0">
                <a:latin typeface="Arial" pitchFamily="34" charset="0"/>
                <a:cs typeface="Arial" pitchFamily="34" charset="0"/>
                <a:sym typeface="Wingdings" pitchFamily="2" charset="2"/>
              </a:rPr>
              <a:t></a:t>
            </a:r>
            <a:r>
              <a:rPr lang="en-US" sz="2400" smtClean="0">
                <a:latin typeface="Arial" pitchFamily="34" charset="0"/>
                <a:cs typeface="Arial" pitchFamily="34" charset="0"/>
              </a:rPr>
              <a:t>  structure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2209800"/>
            <a:ext cx="807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latin typeface="Arial" pitchFamily="34" charset="0"/>
                <a:cs typeface="Arial" pitchFamily="34" charset="0"/>
              </a:rPr>
              <a:t>set + partial order + dissipative dynamics  </a:t>
            </a:r>
            <a:r>
              <a:rPr lang="en-US" sz="2400" smtClean="0">
                <a:latin typeface="Arial" pitchFamily="34" charset="0"/>
                <a:cs typeface="Arial" pitchFamily="34" charset="0"/>
                <a:sym typeface="Wingdings" pitchFamily="2" charset="2"/>
              </a:rPr>
              <a:t></a:t>
            </a:r>
            <a:r>
              <a:rPr lang="en-US" sz="2400" smtClean="0">
                <a:latin typeface="Arial" pitchFamily="34" charset="0"/>
                <a:cs typeface="Arial" pitchFamily="34" charset="0"/>
              </a:rPr>
              <a:t>  emergence</a:t>
            </a:r>
            <a:endParaRPr lang="en-US" sz="240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4600" y="710625"/>
            <a:ext cx="289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/>
              <a:t>MATHEMATICS</a:t>
            </a:r>
            <a:endParaRPr lang="en-US" sz="3200"/>
          </a:p>
        </p:txBody>
      </p:sp>
      <p:sp>
        <p:nvSpPr>
          <p:cNvPr id="7" name="TextBox 6"/>
          <p:cNvSpPr txBox="1"/>
          <p:nvPr/>
        </p:nvSpPr>
        <p:spPr>
          <a:xfrm>
            <a:off x="1066800" y="4292025"/>
            <a:ext cx="6934200" cy="13467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3200" smtClean="0"/>
              <a:t>structure is in the information!</a:t>
            </a:r>
          </a:p>
          <a:p>
            <a:r>
              <a:rPr lang="en-US" sz="3200" smtClean="0"/>
              <a:t>structure </a:t>
            </a:r>
            <a:r>
              <a:rPr lang="en-US" sz="3200" b="1" i="1" smtClean="0"/>
              <a:t>is not</a:t>
            </a:r>
            <a:r>
              <a:rPr lang="en-US" sz="3200" smtClean="0"/>
              <a:t> the result of complexity!</a:t>
            </a:r>
            <a:endParaRPr lang="en-US" sz="3200"/>
          </a:p>
        </p:txBody>
      </p:sp>
      <p:sp>
        <p:nvSpPr>
          <p:cNvPr id="9" name="TextBox 8"/>
          <p:cNvSpPr txBox="1"/>
          <p:nvPr/>
        </p:nvSpPr>
        <p:spPr>
          <a:xfrm>
            <a:off x="1066800" y="2971800"/>
            <a:ext cx="6477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latin typeface="Arial" pitchFamily="34" charset="0"/>
                <a:cs typeface="Arial" pitchFamily="34" charset="0"/>
              </a:rPr>
              <a:t>the dissipative dynamics minimizes resources </a:t>
            </a:r>
          </a:p>
          <a:p>
            <a:r>
              <a:rPr lang="en-US" sz="2400" smtClean="0">
                <a:latin typeface="Arial" pitchFamily="34" charset="0"/>
                <a:cs typeface="Arial" pitchFamily="34" charset="0"/>
              </a:rPr>
              <a:t>and generates the emergent structures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81200" y="304800"/>
            <a:ext cx="4114800" cy="5334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r>
              <a:rPr lang="en-US" sz="2800" smtClean="0">
                <a:latin typeface="Arial" pitchFamily="34" charset="0"/>
                <a:cs typeface="Arial" pitchFamily="34" charset="0"/>
              </a:rPr>
              <a:t>WHAT IS EMERGENCE?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33600" y="1219200"/>
            <a:ext cx="13716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r>
              <a:rPr lang="en-US" sz="2400" smtClean="0">
                <a:latin typeface="Arial" pitchFamily="34" charset="0"/>
                <a:cs typeface="Arial" pitchFamily="34" charset="0"/>
              </a:rPr>
              <a:t>ideas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0" y="2209800"/>
            <a:ext cx="1371600" cy="3810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US" sz="24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14400" y="1752600"/>
            <a:ext cx="13716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r>
              <a:rPr lang="en-US" sz="2400" smtClean="0">
                <a:latin typeface="Arial" pitchFamily="34" charset="0"/>
                <a:cs typeface="Arial" pitchFamily="34" charset="0"/>
              </a:rPr>
              <a:t>emotions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971800" y="1752600"/>
            <a:ext cx="16002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2400" smtClean="0">
                <a:latin typeface="Arial" pitchFamily="34" charset="0"/>
                <a:cs typeface="Arial" pitchFamily="34" charset="0"/>
              </a:rPr>
              <a:t>conclusions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81000" y="2362200"/>
            <a:ext cx="12192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r>
              <a:rPr lang="en-US" sz="2400" smtClean="0">
                <a:latin typeface="Arial" pitchFamily="34" charset="0"/>
                <a:cs typeface="Arial" pitchFamily="34" charset="0"/>
              </a:rPr>
              <a:t>weather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181600" y="1905000"/>
            <a:ext cx="22860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r>
              <a:rPr lang="en-US" sz="2400" smtClean="0">
                <a:latin typeface="Arial" pitchFamily="34" charset="0"/>
                <a:cs typeface="Arial" pitchFamily="34" charset="0"/>
              </a:rPr>
              <a:t>computer bugs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648200" y="1143000"/>
            <a:ext cx="9144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r>
              <a:rPr lang="en-US" sz="2400" smtClean="0">
                <a:latin typeface="Arial" pitchFamily="34" charset="0"/>
                <a:cs typeface="Arial" pitchFamily="34" charset="0"/>
              </a:rPr>
              <a:t>art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648200" y="2590800"/>
            <a:ext cx="13716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r>
              <a:rPr lang="en-US" sz="2400" smtClean="0">
                <a:latin typeface="Arial" pitchFamily="34" charset="0"/>
                <a:cs typeface="Arial" pitchFamily="34" charset="0"/>
              </a:rPr>
              <a:t>markets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90600" y="3048000"/>
            <a:ext cx="13716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r>
              <a:rPr lang="en-US" sz="2400" smtClean="0">
                <a:latin typeface="Arial" pitchFamily="34" charset="0"/>
                <a:cs typeface="Arial" pitchFamily="34" charset="0"/>
              </a:rPr>
              <a:t>language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267200" y="3352800"/>
            <a:ext cx="19812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r>
              <a:rPr lang="en-US" sz="2400" smtClean="0">
                <a:latin typeface="Arial" pitchFamily="34" charset="0"/>
                <a:cs typeface="Arial" pitchFamily="34" charset="0"/>
              </a:rPr>
              <a:t>genetic codes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667000" y="2971800"/>
            <a:ext cx="12192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r>
              <a:rPr lang="en-US" sz="2400" smtClean="0">
                <a:latin typeface="Arial" pitchFamily="34" charset="0"/>
                <a:cs typeface="Arial" pitchFamily="34" charset="0"/>
              </a:rPr>
              <a:t>this list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629400" y="2590800"/>
            <a:ext cx="15240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r>
              <a:rPr lang="en-US" sz="2400" smtClean="0">
                <a:latin typeface="Arial" pitchFamily="34" charset="0"/>
                <a:cs typeface="Arial" pitchFamily="34" charset="0"/>
              </a:rPr>
              <a:t>theories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1000" y="4724400"/>
            <a:ext cx="8382000" cy="11430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r>
              <a:rPr lang="en-US" sz="2400" smtClean="0">
                <a:latin typeface="Arial" pitchFamily="34" charset="0"/>
                <a:cs typeface="Arial" pitchFamily="34" charset="0"/>
              </a:rPr>
              <a:t>Why so much emergence?</a:t>
            </a:r>
          </a:p>
          <a:p>
            <a:r>
              <a:rPr lang="en-US" sz="2400" smtClean="0">
                <a:latin typeface="Arial" pitchFamily="34" charset="0"/>
                <a:cs typeface="Arial" pitchFamily="34" charset="0"/>
              </a:rPr>
              <a:t>Emergence is caused by sets, sets are everywhere!</a:t>
            </a:r>
          </a:p>
          <a:p>
            <a:r>
              <a:rPr lang="en-US" sz="2400" smtClean="0">
                <a:latin typeface="Arial" pitchFamily="34" charset="0"/>
                <a:cs typeface="Arial" pitchFamily="34" charset="0"/>
              </a:rPr>
              <a:t>Emergence is the most fundamental principle in the universe!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5800" y="3733800"/>
            <a:ext cx="11430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r>
              <a:rPr lang="en-US" sz="2400" smtClean="0">
                <a:latin typeface="Arial" pitchFamily="34" charset="0"/>
                <a:cs typeface="Arial" pitchFamily="34" charset="0"/>
              </a:rPr>
              <a:t>crystals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858000" y="3276600"/>
            <a:ext cx="13716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r>
              <a:rPr lang="en-US" sz="2400" smtClean="0">
                <a:latin typeface="Arial" pitchFamily="34" charset="0"/>
                <a:cs typeface="Arial" pitchFamily="34" charset="0"/>
              </a:rPr>
              <a:t>life forms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362200" y="3810000"/>
            <a:ext cx="9906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r>
              <a:rPr lang="en-US" sz="2400" smtClean="0">
                <a:latin typeface="Arial" pitchFamily="34" charset="0"/>
                <a:cs typeface="Arial" pitchFamily="34" charset="0"/>
              </a:rPr>
              <a:t>organs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77000" y="1219200"/>
            <a:ext cx="10668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2400" smtClean="0">
                <a:latin typeface="Arial" pitchFamily="34" charset="0"/>
                <a:cs typeface="Arial" pitchFamily="34" charset="0"/>
              </a:rPr>
              <a:t>culture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91200" y="3886200"/>
            <a:ext cx="16764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r>
              <a:rPr lang="en-US" sz="2400" smtClean="0">
                <a:latin typeface="Arial" pitchFamily="34" charset="0"/>
                <a:cs typeface="Arial" pitchFamily="34" charset="0"/>
              </a:rPr>
              <a:t>engineering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657600" y="3962400"/>
            <a:ext cx="10668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r>
              <a:rPr lang="en-US" sz="2400" smtClean="0">
                <a:latin typeface="Arial" pitchFamily="34" charset="0"/>
                <a:cs typeface="Arial" pitchFamily="34" charset="0"/>
              </a:rPr>
              <a:t>internet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209800" y="2362200"/>
            <a:ext cx="16764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r>
              <a:rPr lang="en-US" sz="2400" smtClean="0">
                <a:latin typeface="Arial" pitchFamily="34" charset="0"/>
                <a:cs typeface="Arial" pitchFamily="34" charset="0"/>
              </a:rPr>
              <a:t>psychology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AMine\MyBooks\APublications\Paper2010H-NASA\PowerPoint\BrainExperimen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2057400"/>
            <a:ext cx="6299200" cy="27432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456267" y="2895600"/>
            <a:ext cx="1363133" cy="5334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noAutofit/>
          </a:bodyPr>
          <a:lstStyle/>
          <a:p>
            <a:r>
              <a:rPr lang="en-US" sz="2000" spc="-150" smtClean="0"/>
              <a:t>INFORMATION</a:t>
            </a:r>
            <a:endParaRPr lang="en-US" sz="2000" spc="-150"/>
          </a:p>
        </p:txBody>
      </p:sp>
      <p:sp>
        <p:nvSpPr>
          <p:cNvPr id="9" name="TextBox 8"/>
          <p:cNvSpPr txBox="1"/>
          <p:nvPr/>
        </p:nvSpPr>
        <p:spPr>
          <a:xfrm>
            <a:off x="3615268" y="2294467"/>
            <a:ext cx="1219200" cy="5334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noAutofit/>
          </a:bodyPr>
          <a:lstStyle/>
          <a:p>
            <a:r>
              <a:rPr lang="en-US" sz="2000" smtClean="0"/>
              <a:t>BRAIN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791203" y="2260602"/>
            <a:ext cx="1490132" cy="6096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noAutofit/>
          </a:bodyPr>
          <a:lstStyle/>
          <a:p>
            <a:r>
              <a:rPr lang="en-US" sz="2000" smtClean="0"/>
              <a:t>NATURAL</a:t>
            </a:r>
            <a:br>
              <a:rPr lang="en-US" sz="2000" smtClean="0"/>
            </a:br>
            <a:r>
              <a:rPr lang="en-US" sz="2000" smtClean="0"/>
              <a:t>STRUCTURE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31934" y="3445934"/>
            <a:ext cx="1650999" cy="6096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noAutofit/>
          </a:bodyPr>
          <a:lstStyle/>
          <a:p>
            <a:r>
              <a:rPr lang="en-US" sz="2000" smtClean="0"/>
              <a:t>PREDICTED STRUCTURE</a:t>
            </a:r>
            <a:endParaRPr lang="en-US" sz="2000"/>
          </a:p>
        </p:txBody>
      </p:sp>
      <p:sp>
        <p:nvSpPr>
          <p:cNvPr id="12" name="TextBox 11"/>
          <p:cNvSpPr txBox="1"/>
          <p:nvPr/>
        </p:nvSpPr>
        <p:spPr>
          <a:xfrm>
            <a:off x="3589867" y="3445934"/>
            <a:ext cx="1295400" cy="6096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noAutofit/>
          </a:bodyPr>
          <a:lstStyle/>
          <a:p>
            <a:r>
              <a:rPr lang="en-US" sz="2000" smtClean="0"/>
              <a:t>ALGORITHM</a:t>
            </a:r>
            <a:endParaRPr lang="en-US" sz="2000"/>
          </a:p>
        </p:txBody>
      </p:sp>
      <p:sp>
        <p:nvSpPr>
          <p:cNvPr id="13" name="TextBox 12"/>
          <p:cNvSpPr txBox="1"/>
          <p:nvPr/>
        </p:nvSpPr>
        <p:spPr>
          <a:xfrm>
            <a:off x="3589861" y="4495800"/>
            <a:ext cx="1566332" cy="3048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noAutofit/>
          </a:bodyPr>
          <a:lstStyle/>
          <a:p>
            <a:r>
              <a:rPr lang="en-US" sz="2000" smtClean="0"/>
              <a:t>FEEDBACK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48000" y="710625"/>
            <a:ext cx="236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/>
              <a:t>EXPERIMENT</a:t>
            </a:r>
            <a:endParaRPr lang="en-US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AMine\MyBooks\APublications\Paper2010H-NASA\PowerPoint\UMLDiagra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524000"/>
            <a:ext cx="5975267" cy="341947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403267" y="1676400"/>
            <a:ext cx="533400" cy="5334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AMine\MyBooks\APublications\Paper2009A\FinalSubmission\JavaProgra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581025"/>
            <a:ext cx="1962150" cy="5362575"/>
          </a:xfrm>
          <a:prstGeom prst="rect">
            <a:avLst/>
          </a:prstGeom>
          <a:noFill/>
        </p:spPr>
      </p:pic>
      <p:pic>
        <p:nvPicPr>
          <p:cNvPr id="2051" name="Picture 3" descr="C:\AMine\MyBooks\APublications\Paper2009A\FinalSubmission\CProgra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514475"/>
            <a:ext cx="1400175" cy="2905125"/>
          </a:xfrm>
          <a:prstGeom prst="rect">
            <a:avLst/>
          </a:prstGeom>
          <a:noFill/>
        </p:spPr>
      </p:pic>
      <p:pic>
        <p:nvPicPr>
          <p:cNvPr id="2052" name="Picture 4" descr="C:\AMine\MyBooks\APublications\Paper2009A\FinalSubmission\PartitionedMatrix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33600" y="1400175"/>
            <a:ext cx="4105275" cy="34004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AMine\MyBooks\APublications\Paper2010H-NASA\PowerPoint\Snap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2987618" y="1187927"/>
            <a:ext cx="2628900" cy="3943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AMine\MyBooks\APublications\Paper2010H-NASA\PowerPoint\Snap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2971801" y="1193322"/>
            <a:ext cx="2647951" cy="3952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3194</TotalTime>
  <Words>157</Words>
  <Application>Microsoft Office PowerPoint</Application>
  <PresentationFormat>On-screen Show (4:3)</PresentationFormat>
  <Paragraphs>58</Paragraphs>
  <Slides>11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Adaptive Systems and  Analyst-independent  technologies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S.Pissanetzky.  Coupled dynamics in host-guest complex systems duplicates emergent behavior in the brain. WASET Proc., Vol. 69, pp. 927-935 (August 2010).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NASA  2009</dc:title>
  <dc:creator>Sergio Pissanetzky</dc:creator>
  <cp:lastModifiedBy>Sergio Pissanetzky</cp:lastModifiedBy>
  <cp:revision>290</cp:revision>
  <dcterms:created xsi:type="dcterms:W3CDTF">2009-08-01T13:55:28Z</dcterms:created>
  <dcterms:modified xsi:type="dcterms:W3CDTF">2010-11-11T16:38:47Z</dcterms:modified>
</cp:coreProperties>
</file>