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5" r:id="rId3"/>
    <p:sldId id="268" r:id="rId4"/>
    <p:sldId id="267" r:id="rId5"/>
    <p:sldId id="257" r:id="rId6"/>
    <p:sldId id="258" r:id="rId7"/>
    <p:sldId id="259" r:id="rId8"/>
    <p:sldId id="260" r:id="rId9"/>
    <p:sldId id="256" r:id="rId10"/>
    <p:sldId id="263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59" autoAdjust="0"/>
  </p:normalViewPr>
  <p:slideViewPr>
    <p:cSldViewPr>
      <p:cViewPr varScale="1">
        <p:scale>
          <a:sx n="96" d="100"/>
          <a:sy n="96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7822A-7F14-4B4E-9473-09A2DA5C8FA8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B31FE-5DDC-42F9-8DE5-C294CD0CB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 really want the United States to be the</a:t>
            </a:r>
            <a:r>
              <a:rPr lang="en-US" baseline="0" smtClean="0"/>
              <a:t> first nation to develop EI.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These are my 2011 publications.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Since 2008 I have been showing these matrices once</a:t>
            </a:r>
            <a:r>
              <a:rPr lang="en-US" baseline="0" smtClean="0"/>
              <a:t> a year at this workshop. </a:t>
            </a:r>
            <a:endParaRPr lang="en-US" smtClean="0"/>
          </a:p>
          <a:p>
            <a:r>
              <a:rPr lang="en-US" smtClean="0"/>
              <a:t>The signature for inference is structure. </a:t>
            </a:r>
          </a:p>
          <a:p>
            <a:r>
              <a:rPr lang="en-US" smtClean="0"/>
              <a:t>If you see structure, look for inference. </a:t>
            </a:r>
          </a:p>
          <a:p>
            <a:r>
              <a:rPr lang="en-US" smtClean="0"/>
              <a:t>Just like if you see smoke, look for fire. </a:t>
            </a:r>
          </a:p>
          <a:p>
            <a:r>
              <a:rPr lang="en-US" smtClean="0"/>
              <a:t>EI is</a:t>
            </a:r>
            <a:r>
              <a:rPr lang="en-US" baseline="0" smtClean="0"/>
              <a:t> used for automation, autonomy, analyst-independent technologies. </a:t>
            </a:r>
          </a:p>
          <a:p>
            <a:r>
              <a:rPr lang="en-US" baseline="0" smtClean="0"/>
              <a:t>No code required. The system acquires knowledge by learning, just like a child. 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Analyst-independent technologies are needed for both manned and unmanned space exploration. </a:t>
            </a:r>
          </a:p>
          <a:p>
            <a:r>
              <a:rPr lang="en-US" smtClean="0"/>
              <a:t>All current technologies are analyst-dependent.</a:t>
            </a:r>
            <a:r>
              <a:rPr lang="en-US" baseline="0" smtClean="0"/>
              <a:t> </a:t>
            </a:r>
          </a:p>
          <a:p>
            <a:r>
              <a:rPr lang="en-US" baseline="0" smtClean="0"/>
              <a:t>EI provides the only known way to extricate the analyst. 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Any talk about analyst-independence is a talk about the analyst, that is, the brain. </a:t>
            </a:r>
          </a:p>
          <a:p>
            <a:r>
              <a:rPr lang="en-US" smtClean="0"/>
              <a:t>Hermann</a:t>
            </a:r>
            <a:r>
              <a:rPr lang="en-US" baseline="0" smtClean="0"/>
              <a:t> von Helmholtz. Working on vision, proposed Unconscious Inference in the brain.</a:t>
            </a:r>
          </a:p>
          <a:p>
            <a:r>
              <a:rPr lang="en-US" baseline="0" smtClean="0"/>
              <a:t>Sigmund Freud. Spoke of UI in the brain in a general context. </a:t>
            </a:r>
          </a:p>
          <a:p>
            <a:r>
              <a:rPr lang="en-US" baseline="0" smtClean="0"/>
              <a:t>James Clerk Maxwell. “Something within him” discovered the famous equations, not he. </a:t>
            </a:r>
          </a:p>
          <a:p>
            <a:r>
              <a:rPr lang="en-US" baseline="0" smtClean="0"/>
              <a:t>Carl Jung. “In each of us there is abother whom we do not know.”</a:t>
            </a:r>
          </a:p>
          <a:p>
            <a:r>
              <a:rPr lang="en-US" baseline="0" smtClean="0"/>
              <a:t>Johann von Goethe. “The Sorrows of Young Werther.” No conscious input, his pen moved on its own. </a:t>
            </a:r>
          </a:p>
          <a:p>
            <a:r>
              <a:rPr lang="en-US" baseline="0" smtClean="0"/>
              <a:t>William Blake. “Milton.” Written from immediate dictation, sometimes against his will.” </a:t>
            </a:r>
          </a:p>
          <a:p>
            <a:r>
              <a:rPr lang="en-US" baseline="0" smtClean="0"/>
              <a:t>Douglas Hofstadter. 100,000,000 dots of light on the retina become</a:t>
            </a:r>
            <a:r>
              <a:rPr lang="en-US" baseline="0" smtClean="0">
                <a:sym typeface="Wingdings" pitchFamily="2" charset="2"/>
              </a:rPr>
              <a:t> “Hi, mom!” in half a second.</a:t>
            </a:r>
            <a:endParaRPr lang="en-US" baseline="0" smtClean="0"/>
          </a:p>
          <a:p>
            <a:r>
              <a:rPr lang="en-US" baseline="0" smtClean="0"/>
              <a:t>Pink Floyd. “There’s someone in my head, but it’s not me.” </a:t>
            </a:r>
          </a:p>
          <a:p>
            <a:r>
              <a:rPr lang="en-US" baseline="0" smtClean="0"/>
              <a:t>David Eagleman. Incognito. Entire book dedicated to the unconscious. </a:t>
            </a:r>
          </a:p>
          <a:p>
            <a:r>
              <a:rPr lang="en-US" baseline="0" smtClean="0"/>
              <a:t>Juan Roederer. “To imply that the brain works like a computer is really an insult to both.”</a:t>
            </a:r>
          </a:p>
          <a:p>
            <a:r>
              <a:rPr lang="en-US" baseline="0" smtClean="0"/>
              <a:t>Jean Piaget. “The processes of thought are fixed, it is the sensory data and consequent inferences that vary.”</a:t>
            </a:r>
          </a:p>
          <a:p>
            <a:r>
              <a:rPr lang="en-US" baseline="0" smtClean="0"/>
              <a:t>Sergio. Proposed Emergent Inference and its mathematics.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Software Engineering is</a:t>
            </a:r>
            <a:r>
              <a:rPr lang="en-US" baseline="0" smtClean="0"/>
              <a:t> renowned by its many great achievements. </a:t>
            </a:r>
          </a:p>
          <a:p>
            <a:r>
              <a:rPr lang="en-US" baseline="0" smtClean="0"/>
              <a:t>But it also left a decades-long trail of failure: the GUAPs, or problems in undertook but couldn’t solve. </a:t>
            </a:r>
          </a:p>
          <a:p>
            <a:r>
              <a:rPr lang="en-US" baseline="0" smtClean="0"/>
              <a:t>“Automation” means no analyst-dependence at all.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This is how the brain works. It can learn from perceptions, remember, and</a:t>
            </a:r>
            <a:r>
              <a:rPr lang="en-US" baseline="0" smtClean="0"/>
              <a:t> adapt by perfecting its behavior. </a:t>
            </a:r>
          </a:p>
          <a:p>
            <a:r>
              <a:rPr lang="en-US" baseline="0" smtClean="0"/>
              <a:t>It is not specific for any particular task.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This is how current software works. Programs are full of task-specific knowledge. </a:t>
            </a:r>
          </a:p>
          <a:p>
            <a:r>
              <a:rPr lang="en-US" smtClean="0"/>
              <a:t>And</a:t>
            </a:r>
            <a:r>
              <a:rPr lang="en-US" baseline="0" smtClean="0"/>
              <a:t> here is how EI works. EI contains nothing that is specific to any problem. 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Here is a traditional software development cycle. </a:t>
            </a:r>
          </a:p>
          <a:p>
            <a:r>
              <a:rPr lang="en-US" smtClean="0"/>
              <a:t>The subject-matter engineer provides kbowledge to a human analyst.</a:t>
            </a:r>
            <a:r>
              <a:rPr lang="en-US" baseline="0" smtClean="0"/>
              <a:t> </a:t>
            </a:r>
          </a:p>
          <a:p>
            <a:r>
              <a:rPr lang="en-US" baseline="0" smtClean="0"/>
              <a:t>The analyst performs EI in her brain to find the structures.</a:t>
            </a:r>
          </a:p>
          <a:p>
            <a:r>
              <a:rPr lang="en-US" baseline="0" smtClean="0"/>
              <a:t>The analyst provides the structures to the developers for their implementation. </a:t>
            </a:r>
          </a:p>
          <a:p>
            <a:r>
              <a:rPr lang="en-US" baseline="0" smtClean="0"/>
              <a:t>Then the analyst is gone, and only the structures remain. That’s the program. </a:t>
            </a:r>
          </a:p>
          <a:p>
            <a:r>
              <a:rPr lang="en-US" baseline="0" smtClean="0"/>
              <a:t>But the program is dead. It can not learn, it can not adapt, it can not modify itself. </a:t>
            </a:r>
          </a:p>
          <a:p>
            <a:r>
              <a:rPr lang="en-US" baseline="0" smtClean="0"/>
              <a:t>What if there is a bug? You call the human analyst.</a:t>
            </a:r>
          </a:p>
          <a:p>
            <a:r>
              <a:rPr lang="en-US" baseline="0" smtClean="0"/>
              <a:t>What if you need a new feature? You call the human analyst.</a:t>
            </a:r>
          </a:p>
          <a:p>
            <a:r>
              <a:rPr lang="en-US" baseline="0" smtClean="0"/>
              <a:t>Told you the program was dead. 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Here</a:t>
            </a:r>
            <a:r>
              <a:rPr lang="en-US" baseline="0" smtClean="0"/>
              <a:t> is my very humble view of the history of mankind.</a:t>
            </a:r>
          </a:p>
          <a:p>
            <a:r>
              <a:rPr lang="en-US" smtClean="0"/>
              <a:t>We pay people US $60 trillion per year to do work that machines could do if they were smarter. </a:t>
            </a:r>
          </a:p>
          <a:p>
            <a:r>
              <a:rPr lang="en-US" smtClean="0"/>
              <a:t>Usually this is because humans have skills that machines lack such as language, vision, mobility, and art.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C644-F1F0-445B-8CD0-82CC301529E9}" type="datetimeFigureOut">
              <a:rPr lang="en-US" smtClean="0"/>
              <a:pPr/>
              <a:t>10/8/2011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610380"/>
            <a:ext cx="7467600" cy="17424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Emergent Inference and the Future of NASA</a:t>
            </a:r>
          </a:p>
          <a:p>
            <a:pPr algn="ctr"/>
            <a:endParaRPr lang="en-US" sz="2800" u="sng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Sergio Pissanetzky</a:t>
            </a:r>
          </a:p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Sergio@SciControls.com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4572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Plan  and Conclusions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4167" y="3124200"/>
            <a:ext cx="7696200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EI should be developed in USA.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NASA  may develop EI.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Step 1: independent verification.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Step 2: development.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Step 3: application  in  robotics.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371600"/>
            <a:ext cx="8458200" cy="1752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All current technolgies are analyst-dependent.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Anayst-independent thecnologies are needed for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    space exploration, both manned or unmanned.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●  EI provides the only way to extricate the analyst.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219200"/>
            <a:ext cx="7772400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Structural Emergence in Partially Ordered Sets is the Key to Intelligence.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 S. Pissanetzky. Lecture Notes in Artificial Intelligence, a subseries of Lecture Notes in Computer Science, LNAI 6830, pp. 92-101. Springer-Verlag.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Emergence and self-organization in partially ordered sets.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S. Pissanetzky. To appear in Complexity.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b="1" i="1" smtClean="0">
                <a:latin typeface="Arial" pitchFamily="34" charset="0"/>
                <a:cs typeface="Arial" pitchFamily="34" charset="0"/>
              </a:rPr>
              <a:t>Emergent  inference, or how can a program become a self-programming AGI system?</a:t>
            </a:r>
            <a:r>
              <a:rPr lang="en-US" sz="2000" i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Sergio Pissanetzky. Workshop on Self-programming in AGI systems. AGI-11 conference, Google campus, Mountain View, CA. August 3-6, 2011.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Sergio@SciControls.com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www.SciControls.com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0800" y="3810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2011  publications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HP_Administrator\Desktop\Matri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1574927"/>
            <a:ext cx="1800226" cy="1504950"/>
          </a:xfrm>
          <a:prstGeom prst="rect">
            <a:avLst/>
          </a:prstGeom>
          <a:noFill/>
        </p:spPr>
      </p:pic>
      <p:pic>
        <p:nvPicPr>
          <p:cNvPr id="1027" name="Picture 3" descr="C:\Documents and Settings\HP_Administrator\Desktop\hierarch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45957"/>
            <a:ext cx="3038475" cy="20097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95600" y="1524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Emergent Inference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81075" y="497149"/>
            <a:ext cx="1371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Any system</a:t>
            </a:r>
          </a:p>
        </p:txBody>
      </p:sp>
      <p:sp>
        <p:nvSpPr>
          <p:cNvPr id="8" name="Down Arrow 7"/>
          <p:cNvSpPr/>
          <p:nvPr/>
        </p:nvSpPr>
        <p:spPr>
          <a:xfrm>
            <a:off x="1438275" y="978932"/>
            <a:ext cx="457200" cy="53340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438275" y="3197441"/>
            <a:ext cx="457200" cy="53340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4181475" y="1143000"/>
          <a:ext cx="4419600" cy="4114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3200"/>
                <a:gridCol w="1473200"/>
                <a:gridCol w="1473200"/>
              </a:tblGrid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VISION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ROBOT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Arial" pitchFamily="34" charset="0"/>
                          <a:cs typeface="Arial" pitchFamily="34" charset="0"/>
                        </a:rPr>
                        <a:t>SOFTWARE</a:t>
                      </a:r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your mom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grab</a:t>
                      </a:r>
                      <a:r>
                        <a:rPr lang="en-US" baseline="0" smtClean="0">
                          <a:latin typeface="Arial" pitchFamily="34" charset="0"/>
                          <a:cs typeface="Arial" pitchFamily="34" charset="0"/>
                        </a:rPr>
                        <a:t> an</a:t>
                      </a:r>
                    </a:p>
                    <a:p>
                      <a:pPr algn="ctr"/>
                      <a:r>
                        <a:rPr lang="en-US" baseline="0" smtClean="0">
                          <a:latin typeface="Arial" pitchFamily="34" charset="0"/>
                          <a:cs typeface="Arial" pitchFamily="34" charset="0"/>
                        </a:rPr>
                        <a:t>object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computer</a:t>
                      </a:r>
                    </a:p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program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eyes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cameras,</a:t>
                      </a:r>
                    </a:p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sensors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translation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100,000,000</a:t>
                      </a:r>
                    </a:p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dots of light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memory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memory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EI in the brain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EI in the computer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EI in the computer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“hi, mom”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next</a:t>
                      </a:r>
                      <a:r>
                        <a:rPr lang="en-US" baseline="0" smtClean="0">
                          <a:latin typeface="Arial" pitchFamily="34" charset="0"/>
                          <a:cs typeface="Arial" pitchFamily="34" charset="0"/>
                        </a:rPr>
                        <a:t> move</a:t>
                      </a:r>
                      <a:endParaRPr lang="en-US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classes </a:t>
                      </a:r>
                    </a:p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and objects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your mom</a:t>
                      </a:r>
                    </a:p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with a hat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new</a:t>
                      </a:r>
                      <a:endParaRPr lang="en-US" baseline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baseline="0" smtClean="0">
                          <a:latin typeface="Arial" pitchFamily="34" charset="0"/>
                          <a:cs typeface="Arial" pitchFamily="34" charset="0"/>
                        </a:rPr>
                        <a:t>environment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development</a:t>
                      </a:r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4181475" y="2323708"/>
            <a:ext cx="4419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81075" y="6107668"/>
            <a:ext cx="1371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learning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2581275" y="2667000"/>
            <a:ext cx="1524000" cy="533400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1971675" y="3429000"/>
            <a:ext cx="2133600" cy="304800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2428875" y="685800"/>
            <a:ext cx="1676400" cy="1295400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1971675" y="1219200"/>
            <a:ext cx="2133600" cy="1295400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114675" y="4352827"/>
            <a:ext cx="990600" cy="295373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/>
          <p:nvPr/>
        </p:nvCxnSpPr>
        <p:spPr>
          <a:xfrm flipV="1">
            <a:off x="2428875" y="5029200"/>
            <a:ext cx="1676400" cy="1295400"/>
          </a:xfrm>
          <a:prstGeom prst="bentConnector3">
            <a:avLst>
              <a:gd name="adj1" fmla="val 73055"/>
            </a:avLst>
          </a:prstGeom>
          <a:ln w="25400">
            <a:solidFill>
              <a:schemeClr val="bg1">
                <a:lumMod val="6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981200"/>
            <a:ext cx="7543800" cy="3429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NASA needs AIT’s for manned and unmanned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 space exploration.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Autonomous robots can fly on their own or help the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 astronauts.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All our current technolgies are analyst-dependent.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Extricating the analyst from software requires 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 understanding the analyst.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●  Understanding the analist means understanding the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    brain.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54358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Analyst-independent technologies (AITs)</a:t>
            </a:r>
            <a:endParaRPr lang="en-US" sz="2800" u="sng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228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The brain</a:t>
            </a:r>
            <a:endParaRPr lang="en-US" sz="28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48990"/>
            <a:ext cx="3581400" cy="286580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The brain is a computer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Cognition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In host-guest systems: guest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We learn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We remember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We know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We decide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Do we think?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Do we reason?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10200" y="1248991"/>
            <a:ext cx="3429000" cy="44958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r>
              <a:rPr lang="en-US" sz="2000" u="sng" smtClean="0">
                <a:latin typeface="Arial" pitchFamily="34" charset="0"/>
                <a:cs typeface="Arial" pitchFamily="34" charset="0"/>
              </a:rPr>
              <a:t>The brain is an organ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Unconscious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In host-guest systems: host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Where is the unconscious?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What does it do?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Hermann von Helmholtz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Sigmund Freud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James Clerk Maxwell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Carl Jung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Douglas Hofstadter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Pink Floyd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David Eagleman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Juan Roederer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Jean Piaget</a:t>
            </a:r>
          </a:p>
          <a:p>
            <a:r>
              <a:rPr lang="en-US" sz="2000" smtClean="0">
                <a:latin typeface="Arial" pitchFamily="34" charset="0"/>
                <a:cs typeface="Arial" pitchFamily="34" charset="0"/>
              </a:rPr>
              <a:t>● Sergio</a:t>
            </a:r>
          </a:p>
          <a:p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6200" y="1143000"/>
            <a:ext cx="914400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AND</a:t>
            </a:r>
            <a:endParaRPr lang="en-US" sz="28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57200" y="4154487"/>
            <a:ext cx="4724400" cy="2246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r>
              <a:rPr lang="en-US" sz="2000">
                <a:cs typeface="Arial" charset="0"/>
              </a:rPr>
              <a:t>I believe that cognition is a giant memory of behaviors, stored as a hierarchy of structures. Then, an unconscious mechanism that von Helmholtz called UI and I call EI generates new structures, and again stores them as behaviors in our cognition for us to use.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52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The  Great  Unsolved  Automation Problems</a:t>
            </a:r>
          </a:p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of  Software  Engineering  (GUAPs)</a:t>
            </a:r>
            <a:endParaRPr lang="en-US" sz="24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143000"/>
            <a:ext cx="7239000" cy="48768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The automation of: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Object generation (80’s)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Refactoring (90’s)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Integration (2000’s)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Self-programming (2010’s)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Parallel Programming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Image Recognition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Semantic Web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Ontologies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Robots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	●  ... and counting.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All these problems have exact mathematical solutions that can be found by emergent inference.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8400" y="18288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3200400"/>
            <a:ext cx="21336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 anchor="ctr" anchorCtr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brain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14278" y="1828800"/>
            <a:ext cx="762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drive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1840468"/>
            <a:ext cx="1219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Jeopardy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8400" y="4525172"/>
            <a:ext cx="838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play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48722" y="4535269"/>
            <a:ext cx="1219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play Jeopardy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4525172"/>
            <a:ext cx="762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drive 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a car  </a:t>
            </a:r>
          </a:p>
        </p:txBody>
      </p:sp>
      <p:cxnSp>
        <p:nvCxnSpPr>
          <p:cNvPr id="14" name="Straight Arrow Connector 13"/>
          <p:cNvCxnSpPr>
            <a:stCxn id="8" idx="2"/>
            <a:endCxn id="6" idx="0"/>
          </p:cNvCxnSpPr>
          <p:nvPr/>
        </p:nvCxnSpPr>
        <p:spPr>
          <a:xfrm>
            <a:off x="4267200" y="22098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  <a:endCxn id="11" idx="0"/>
          </p:cNvCxnSpPr>
          <p:nvPr/>
        </p:nvCxnSpPr>
        <p:spPr>
          <a:xfrm flipH="1">
            <a:off x="4258322" y="3733800"/>
            <a:ext cx="8878" cy="8014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</p:cNvCxnSpPr>
          <p:nvPr/>
        </p:nvCxnSpPr>
        <p:spPr>
          <a:xfrm flipH="1">
            <a:off x="4885678" y="2198132"/>
            <a:ext cx="609600" cy="100226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2"/>
          </p:cNvCxnSpPr>
          <p:nvPr/>
        </p:nvCxnSpPr>
        <p:spPr>
          <a:xfrm>
            <a:off x="2857500" y="2198132"/>
            <a:ext cx="800100" cy="100226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2857500" y="3732583"/>
            <a:ext cx="723902" cy="80146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953000" y="3732581"/>
            <a:ext cx="609600" cy="8014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57600" y="609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BRAIN</a:t>
            </a:r>
            <a:endParaRPr lang="en-US" sz="2400" u="sng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53735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SOFTWARE</a:t>
            </a:r>
            <a:endParaRPr lang="en-US" sz="2400" u="sng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Arrow Connector 4"/>
          <p:cNvCxnSpPr>
            <a:stCxn id="14" idx="2"/>
            <a:endCxn id="11" idx="0"/>
          </p:cNvCxnSpPr>
          <p:nvPr/>
        </p:nvCxnSpPr>
        <p:spPr>
          <a:xfrm rot="5400000">
            <a:off x="735051" y="2865580"/>
            <a:ext cx="518127" cy="70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5" idx="2"/>
            <a:endCxn id="12" idx="0"/>
          </p:cNvCxnSpPr>
          <p:nvPr/>
        </p:nvCxnSpPr>
        <p:spPr>
          <a:xfrm rot="5400000">
            <a:off x="1829410" y="2613122"/>
            <a:ext cx="1030069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6" idx="2"/>
            <a:endCxn id="13" idx="0"/>
          </p:cNvCxnSpPr>
          <p:nvPr/>
        </p:nvCxnSpPr>
        <p:spPr>
          <a:xfrm rot="16200000" flipH="1">
            <a:off x="3438488" y="2915334"/>
            <a:ext cx="420469" cy="5176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1" idx="2"/>
            <a:endCxn id="17" idx="0"/>
          </p:cNvCxnSpPr>
          <p:nvPr/>
        </p:nvCxnSpPr>
        <p:spPr>
          <a:xfrm rot="16200000" flipH="1">
            <a:off x="808561" y="3956526"/>
            <a:ext cx="364815" cy="73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2" idx="2"/>
            <a:endCxn id="18" idx="0"/>
          </p:cNvCxnSpPr>
          <p:nvPr/>
        </p:nvCxnSpPr>
        <p:spPr>
          <a:xfrm rot="16200000" flipH="1">
            <a:off x="1701793" y="4417139"/>
            <a:ext cx="1294181" cy="887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3" idx="2"/>
            <a:endCxn id="19" idx="0"/>
          </p:cNvCxnSpPr>
          <p:nvPr/>
        </p:nvCxnSpPr>
        <p:spPr>
          <a:xfrm>
            <a:off x="3651310" y="3774488"/>
            <a:ext cx="3702" cy="38373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3128157"/>
            <a:ext cx="1066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 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11044" y="3128157"/>
            <a:ext cx="1066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quiz 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87820" y="3128157"/>
            <a:ext cx="9269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pc="-150" smtClean="0">
                <a:latin typeface="Arial" pitchFamily="34" charset="0"/>
                <a:cs typeface="Arial" pitchFamily="34" charset="0"/>
              </a:rPr>
              <a:t>car driving program</a:t>
            </a:r>
            <a:endParaRPr lang="en-US" spc="-15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644" y="1963699"/>
            <a:ext cx="9639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34844" y="1451757"/>
            <a:ext cx="1219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Jeopardy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27034" y="2061357"/>
            <a:ext cx="838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sensors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0820" y="4139303"/>
            <a:ext cx="94103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chess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43722" y="5068669"/>
            <a:ext cx="1219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Jeopardy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5912" y="4158226"/>
            <a:ext cx="838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car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controls</a:t>
            </a:r>
          </a:p>
        </p:txBody>
      </p:sp>
      <p:cxnSp>
        <p:nvCxnSpPr>
          <p:cNvPr id="20" name="Straight Arrow Connector 19"/>
          <p:cNvCxnSpPr>
            <a:endCxn id="19" idx="1"/>
          </p:cNvCxnSpPr>
          <p:nvPr/>
        </p:nvCxnSpPr>
        <p:spPr>
          <a:xfrm>
            <a:off x="1447800" y="3771140"/>
            <a:ext cx="1788112" cy="710252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6" idx="1"/>
          </p:cNvCxnSpPr>
          <p:nvPr/>
        </p:nvCxnSpPr>
        <p:spPr>
          <a:xfrm flipH="1">
            <a:off x="1447800" y="2384523"/>
            <a:ext cx="1779234" cy="73967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86400" y="762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EMERGENT INFERENCE</a:t>
            </a:r>
            <a:endParaRPr lang="en-US" sz="2400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8200" y="2477869"/>
            <a:ext cx="10756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problem of Physics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53000" y="1736415"/>
            <a:ext cx="13716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disorganized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software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67600" y="2465034"/>
            <a:ext cx="1295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set of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86600" y="1723580"/>
            <a:ext cx="14478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sequential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72200" y="1219200"/>
            <a:ext cx="1066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pixels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38800" y="3333824"/>
            <a:ext cx="2133600" cy="6285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45720" rIns="45720" rtlCol="0" anchor="ctr" anchorCtr="0">
            <a:noAutofit/>
          </a:bodyPr>
          <a:lstStyle/>
          <a:p>
            <a:pPr algn="ctr">
              <a:lnSpc>
                <a:spcPts val="2160"/>
              </a:lnSpc>
            </a:pPr>
            <a:r>
              <a:rPr lang="en-US" smtClean="0">
                <a:latin typeface="Arial" pitchFamily="34" charset="0"/>
                <a:cs typeface="Arial" pitchFamily="34" charset="0"/>
              </a:rPr>
              <a:t>emergent inference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8"/>
          <p:cNvCxnSpPr>
            <a:stCxn id="27" idx="2"/>
            <a:endCxn id="28" idx="0"/>
          </p:cNvCxnSpPr>
          <p:nvPr/>
        </p:nvCxnSpPr>
        <p:spPr>
          <a:xfrm>
            <a:off x="6705600" y="1600200"/>
            <a:ext cx="0" cy="1733624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8" idx="2"/>
            <a:endCxn id="39" idx="0"/>
          </p:cNvCxnSpPr>
          <p:nvPr/>
        </p:nvCxnSpPr>
        <p:spPr>
          <a:xfrm>
            <a:off x="6705600" y="3962400"/>
            <a:ext cx="0" cy="16764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814654" y="4217634"/>
            <a:ext cx="9144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pc="-150" smtClean="0">
                <a:latin typeface="Arial" pitchFamily="34" charset="0"/>
                <a:cs typeface="Arial" pitchFamily="34" charset="0"/>
              </a:rPr>
              <a:t>solution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37756" y="4180903"/>
            <a:ext cx="1143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integrated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19800" y="5638800"/>
            <a:ext cx="13716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recognized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image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05400" y="4800600"/>
            <a:ext cx="1219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refactored </a:t>
            </a:r>
          </a:p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+ objects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10400" y="4964668"/>
            <a:ext cx="16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asignement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7086600" y="2362200"/>
            <a:ext cx="22860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7543800" y="3115322"/>
            <a:ext cx="4953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5943600" y="2362200"/>
            <a:ext cx="30480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3" idx="2"/>
          </p:cNvCxnSpPr>
          <p:nvPr/>
        </p:nvCxnSpPr>
        <p:spPr>
          <a:xfrm>
            <a:off x="5186039" y="3124200"/>
            <a:ext cx="605161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7579312" y="3962400"/>
            <a:ext cx="457200" cy="21972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7145044" y="3962400"/>
            <a:ext cx="304800" cy="9906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7" idx="0"/>
          </p:cNvCxnSpPr>
          <p:nvPr/>
        </p:nvCxnSpPr>
        <p:spPr>
          <a:xfrm flipH="1">
            <a:off x="5271854" y="3962400"/>
            <a:ext cx="459788" cy="255234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867400" y="3962400"/>
            <a:ext cx="389878" cy="8382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822253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smtClean="0">
                <a:latin typeface="Arial" pitchFamily="34" charset="0"/>
                <a:cs typeface="Arial" pitchFamily="34" charset="0"/>
              </a:rPr>
              <a:t>Traditional software development cycle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08981" y="4249540"/>
            <a:ext cx="1600200" cy="609600"/>
            <a:chOff x="1143000" y="2438400"/>
            <a:chExt cx="1600200" cy="609600"/>
          </a:xfrm>
        </p:grpSpPr>
        <p:sp>
          <p:nvSpPr>
            <p:cNvPr id="6" name="Rounded Rectangle 5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72200" y="4258322"/>
            <a:ext cx="1600200" cy="609600"/>
            <a:chOff x="1143000" y="2438400"/>
            <a:chExt cx="1600200" cy="609600"/>
          </a:xfrm>
        </p:grpSpPr>
        <p:sp>
          <p:nvSpPr>
            <p:cNvPr id="9" name="Rounded Rectangle 8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200706" y="4249540"/>
            <a:ext cx="1600200" cy="609600"/>
            <a:chOff x="1143000" y="2438400"/>
            <a:chExt cx="1600200" cy="609600"/>
          </a:xfrm>
        </p:grpSpPr>
        <p:sp>
          <p:nvSpPr>
            <p:cNvPr id="12" name="Rounded Rectangle 11"/>
            <p:cNvSpPr/>
            <p:nvPr/>
          </p:nvSpPr>
          <p:spPr>
            <a:xfrm>
              <a:off x="1143000" y="2438400"/>
              <a:ext cx="1600200" cy="609600"/>
            </a:xfrm>
            <a:prstGeom prst="roundRect">
              <a:avLst>
                <a:gd name="adj" fmla="val 30556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03867" y="2517801"/>
              <a:ext cx="1295400" cy="369332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structure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429000" y="5029200"/>
            <a:ext cx="1295400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PROGRAM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2222956"/>
            <a:ext cx="2819400" cy="215444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400" spc="3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BRAIN (human analyst)</a:t>
            </a:r>
            <a:endParaRPr lang="en-US" sz="1400" spc="3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43671" y="2547739"/>
            <a:ext cx="1524000" cy="685800"/>
            <a:chOff x="2074334" y="1422399"/>
            <a:chExt cx="1524000" cy="685800"/>
          </a:xfrm>
        </p:grpSpPr>
        <p:sp>
          <p:nvSpPr>
            <p:cNvPr id="17" name="Oval 16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224871" y="2564673"/>
            <a:ext cx="1524000" cy="685800"/>
            <a:chOff x="2074334" y="1422399"/>
            <a:chExt cx="1524000" cy="685800"/>
          </a:xfrm>
        </p:grpSpPr>
        <p:sp>
          <p:nvSpPr>
            <p:cNvPr id="20" name="Oval 19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4535" y="2556206"/>
            <a:ext cx="1524000" cy="685800"/>
            <a:chOff x="2074334" y="1422399"/>
            <a:chExt cx="1524000" cy="685800"/>
          </a:xfrm>
        </p:grpSpPr>
        <p:sp>
          <p:nvSpPr>
            <p:cNvPr id="23" name="Oval 22"/>
            <p:cNvSpPr/>
            <p:nvPr/>
          </p:nvSpPr>
          <p:spPr>
            <a:xfrm>
              <a:off x="2074334" y="1422399"/>
              <a:ext cx="1524000" cy="6858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150531" y="1464731"/>
              <a:ext cx="1295400" cy="55399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lIns="0" tIns="0" rIns="0" bIns="0" rtlCol="0" anchor="ctr" anchorCtr="1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emergent</a:t>
              </a:r>
            </a:p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inference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5" name="Straight Arrow Connector 24"/>
          <p:cNvCxnSpPr>
            <a:stCxn id="17" idx="4"/>
            <a:endCxn id="6" idx="0"/>
          </p:cNvCxnSpPr>
          <p:nvPr/>
        </p:nvCxnSpPr>
        <p:spPr>
          <a:xfrm>
            <a:off x="3005671" y="3233539"/>
            <a:ext cx="3410" cy="101600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0" idx="4"/>
            <a:endCxn id="12" idx="0"/>
          </p:cNvCxnSpPr>
          <p:nvPr/>
        </p:nvCxnSpPr>
        <p:spPr>
          <a:xfrm>
            <a:off x="4986871" y="3250473"/>
            <a:ext cx="13935" cy="99906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4"/>
            <a:endCxn id="9" idx="0"/>
          </p:cNvCxnSpPr>
          <p:nvPr/>
        </p:nvCxnSpPr>
        <p:spPr>
          <a:xfrm flipH="1">
            <a:off x="6972300" y="3242006"/>
            <a:ext cx="4235" cy="101631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3"/>
            <a:endCxn id="12" idx="1"/>
          </p:cNvCxnSpPr>
          <p:nvPr/>
        </p:nvCxnSpPr>
        <p:spPr>
          <a:xfrm>
            <a:off x="3809181" y="4554340"/>
            <a:ext cx="3915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3"/>
            <a:endCxn id="9" idx="1"/>
          </p:cNvCxnSpPr>
          <p:nvPr/>
        </p:nvCxnSpPr>
        <p:spPr>
          <a:xfrm>
            <a:off x="5800906" y="4554340"/>
            <a:ext cx="371294" cy="87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05200" y="3089195"/>
            <a:ext cx="855137" cy="116912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3" idx="3"/>
          </p:cNvCxnSpPr>
          <p:nvPr/>
        </p:nvCxnSpPr>
        <p:spPr>
          <a:xfrm flipV="1">
            <a:off x="5562600" y="3141573"/>
            <a:ext cx="875120" cy="112562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7467600" y="3048001"/>
            <a:ext cx="838200" cy="121919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153400" y="4291872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• • •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153400" y="2775010"/>
            <a:ext cx="381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• • •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5" name="Straight Arrow Connector 34"/>
          <p:cNvCxnSpPr>
            <a:stCxn id="9" idx="3"/>
            <a:endCxn id="33" idx="2"/>
          </p:cNvCxnSpPr>
          <p:nvPr/>
        </p:nvCxnSpPr>
        <p:spPr>
          <a:xfrm>
            <a:off x="7772400" y="4563122"/>
            <a:ext cx="571500" cy="574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09600" y="2760956"/>
            <a:ext cx="1066800" cy="24622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knowledge</a:t>
            </a:r>
          </a:p>
        </p:txBody>
      </p:sp>
      <p:cxnSp>
        <p:nvCxnSpPr>
          <p:cNvPr id="37" name="Straight Arrow Connector 36"/>
          <p:cNvCxnSpPr>
            <a:cxnSpLocks/>
            <a:stCxn id="36" idx="3"/>
            <a:endCxn id="17" idx="2"/>
          </p:cNvCxnSpPr>
          <p:nvPr/>
        </p:nvCxnSpPr>
        <p:spPr>
          <a:xfrm>
            <a:off x="1676400" y="2884067"/>
            <a:ext cx="567271" cy="657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1" idx="3"/>
            <a:endCxn id="6" idx="1"/>
          </p:cNvCxnSpPr>
          <p:nvPr/>
        </p:nvCxnSpPr>
        <p:spPr>
          <a:xfrm>
            <a:off x="1676400" y="4551724"/>
            <a:ext cx="532581" cy="261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9600" y="4428613"/>
            <a:ext cx="1066800" cy="24622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z="1600" smtClean="0">
                <a:latin typeface="Arial" pitchFamily="34" charset="0"/>
                <a:cs typeface="Arial" pitchFamily="34" charset="0"/>
              </a:rPr>
              <a:t>data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4158" y="2268387"/>
            <a:ext cx="1219200" cy="430887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1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subject-matter</a:t>
            </a:r>
          </a:p>
          <a:p>
            <a:pPr algn="ctr"/>
            <a:r>
              <a:rPr lang="en-US" sz="1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engineer</a:t>
            </a:r>
            <a:endParaRPr lang="en-US" sz="1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8200" y="4160230"/>
            <a:ext cx="609600" cy="215444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n-US" sz="1400" smtClean="0">
                <a:latin typeface="Arial" pitchFamily="34" charset="0"/>
                <a:cs typeface="Arial" pitchFamily="34" charset="0"/>
              </a:rPr>
              <a:t>file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3048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smtClean="0">
                <a:latin typeface="Arial" pitchFamily="34" charset="0"/>
                <a:cs typeface="Arial" pitchFamily="34" charset="0"/>
              </a:rPr>
              <a:t>History of mankind</a:t>
            </a:r>
            <a:endParaRPr lang="en-US" sz="2400" u="sng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38400" y="1066800"/>
          <a:ext cx="6096000" cy="3581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489098"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smtClean="0">
                          <a:latin typeface="Arial" pitchFamily="34" charset="0"/>
                          <a:cs typeface="Arial" pitchFamily="34" charset="0"/>
                        </a:rPr>
                        <a:t>HUMAN LABOR</a:t>
                      </a:r>
                      <a:endParaRPr lang="en-US" sz="24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smtClean="0">
                          <a:latin typeface="Arial" pitchFamily="34" charset="0"/>
                          <a:cs typeface="Arial" pitchFamily="34" charset="0"/>
                        </a:rPr>
                        <a:t>TASKS</a:t>
                      </a:r>
                      <a:endParaRPr lang="en-US" sz="24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76015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Source of </a:t>
                      </a:r>
                    </a:p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mechanical power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heavy lifting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dig trenches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propel a boat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076015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Source of </a:t>
                      </a:r>
                    </a:p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Emergent  Inference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program computers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control machines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 creative tasks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40272"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Decision  making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smtClean="0">
                          <a:latin typeface="Arial" pitchFamily="34" charset="0"/>
                          <a:cs typeface="Arial" pitchFamily="34" charset="0"/>
                        </a:rPr>
                        <a:t>- automating systems</a:t>
                      </a:r>
                      <a:endParaRPr lang="en-US" sz="2000" baseline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1573041"/>
            <a:ext cx="2057400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 SINCE  THE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ADVENT  OF  HUMANS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765528"/>
            <a:ext cx="2057400" cy="615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 INDUSTRIAL  REVOLUTION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861393"/>
            <a:ext cx="2057400" cy="6155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INTELLIGENCE</a:t>
            </a:r>
          </a:p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REVOLUTION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5329535"/>
            <a:ext cx="6600335" cy="3854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The world cost for non-automation is $60 trillion per year.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487579"/>
            <a:ext cx="12192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 are here</a:t>
            </a:r>
            <a:endParaRPr lang="en-US" sz="16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>
            <a:stCxn id="10" idx="3"/>
          </p:cNvCxnSpPr>
          <p:nvPr/>
        </p:nvCxnSpPr>
        <p:spPr>
          <a:xfrm>
            <a:off x="1905000" y="3610690"/>
            <a:ext cx="533400" cy="11368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1229</Words>
  <Application>Microsoft Office PowerPoint</Application>
  <PresentationFormat>On-screen Show (4:3)</PresentationFormat>
  <Paragraphs>246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 Pissanetzky</cp:lastModifiedBy>
  <cp:revision>152</cp:revision>
  <dcterms:created xsi:type="dcterms:W3CDTF">2011-09-12T18:26:12Z</dcterms:created>
  <dcterms:modified xsi:type="dcterms:W3CDTF">2011-10-08T19:07:58Z</dcterms:modified>
</cp:coreProperties>
</file>