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5" r:id="rId4"/>
    <p:sldId id="259" r:id="rId5"/>
    <p:sldId id="263" r:id="rId6"/>
    <p:sldId id="257" r:id="rId7"/>
    <p:sldId id="264" r:id="rId8"/>
  </p:sldIdLst>
  <p:sldSz cx="9144000" cy="6858000" type="screen4x3"/>
  <p:notesSz cx="70770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410" autoAdjust="0"/>
    <p:restoredTop sz="96690" autoAdjust="0"/>
  </p:normalViewPr>
  <p:slideViewPr>
    <p:cSldViewPr>
      <p:cViewPr varScale="1">
        <p:scale>
          <a:sx n="107" d="100"/>
          <a:sy n="107" d="100"/>
        </p:scale>
        <p:origin x="-9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06526EA9-4E0D-4CE6-AE3E-3DA8B9309EDC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E8321488-C96D-4A38-81DF-2A075DCF5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814E92F9-1F33-49EB-A355-8B75F54F7D33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73" tIns="46986" rIns="93973" bIns="469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0477"/>
            <a:ext cx="5661660" cy="4216241"/>
          </a:xfrm>
          <a:prstGeom prst="rect">
            <a:avLst/>
          </a:prstGeom>
        </p:spPr>
        <p:txBody>
          <a:bodyPr vert="horz" lIns="93973" tIns="46986" rIns="93973" bIns="469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CF034267-4E24-42B8-B916-B1AC892C23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34267-4E24-42B8-B916-B1AC892C238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A5EB2-3C0B-440C-8E5C-D25B137570CB}" type="datetimeFigureOut">
              <a:rPr lang="en-US" smtClean="0"/>
              <a:pPr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73EF0-AEDA-4BBD-9A88-0B4D0FC39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828800"/>
            <a:ext cx="7239000" cy="1447800"/>
          </a:xfrm>
        </p:spPr>
        <p:txBody>
          <a:bodyPr>
            <a:noAutofit/>
          </a:bodyPr>
          <a:lstStyle/>
          <a:p>
            <a:r>
              <a:rPr lang="en-US" sz="3600" smtClean="0">
                <a:latin typeface="Arial" pitchFamily="34" charset="0"/>
                <a:cs typeface="Arial" pitchFamily="34" charset="0"/>
              </a:rPr>
              <a:t>Symmetry, structure, and causets</a:t>
            </a:r>
            <a:br>
              <a:rPr lang="en-US" sz="3600" smtClean="0">
                <a:latin typeface="Arial" pitchFamily="34" charset="0"/>
                <a:cs typeface="Arial" pitchFamily="34" charset="0"/>
              </a:rPr>
            </a:br>
            <a:r>
              <a:rPr lang="en-US" sz="3600" smtClean="0">
                <a:latin typeface="Arial" pitchFamily="34" charset="0"/>
                <a:cs typeface="Arial" pitchFamily="34" charset="0"/>
              </a:rPr>
              <a:t>in discrete quantum gravity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33600" y="3505200"/>
            <a:ext cx="3962400" cy="533400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Sergio Pissanetzky - </a:t>
            </a:r>
            <a:r>
              <a:rPr lang="en-US" sz="2400" smtClean="0">
                <a:latin typeface="Arial" pitchFamily="34" charset="0"/>
                <a:ea typeface="+mj-ea"/>
                <a:cs typeface="Arial" pitchFamily="34" charset="0"/>
              </a:rPr>
              <a:t>2012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5943600"/>
            <a:ext cx="3429000" cy="381000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>
                <a:latin typeface="Arial" pitchFamily="34" charset="0"/>
                <a:ea typeface="+mj-ea"/>
                <a:cs typeface="Arial" pitchFamily="34" charset="0"/>
              </a:rPr>
              <a:t>APS San Angelo</a:t>
            </a:r>
            <a:r>
              <a:rPr kumimoji="0" lang="en-US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– March </a:t>
            </a:r>
            <a:r>
              <a:rPr lang="en-US" smtClean="0">
                <a:latin typeface="Arial" pitchFamily="34" charset="0"/>
                <a:ea typeface="+mj-ea"/>
                <a:cs typeface="Arial" pitchFamily="34" charset="0"/>
              </a:rPr>
              <a:t>2012</a:t>
            </a: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1828800"/>
            <a:ext cx="8077200" cy="1676400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4000" smtClean="0">
                <a:latin typeface="Arial" pitchFamily="34" charset="0"/>
                <a:cs typeface="Arial" pitchFamily="34" charset="0"/>
              </a:rPr>
              <a:t>S = {a, b, c, d, e, f, g}</a:t>
            </a:r>
          </a:p>
          <a:p>
            <a:pPr>
              <a:lnSpc>
                <a:spcPct val="150000"/>
              </a:lnSpc>
            </a:pPr>
            <a:r>
              <a:rPr lang="en-US" sz="4000" smtClean="0">
                <a:latin typeface="Arial" pitchFamily="34" charset="0"/>
                <a:cs typeface="Arial" pitchFamily="34" charset="0"/>
              </a:rPr>
              <a:t>ω = {a&lt;b, a&lt;e, b&lt;c, c&lt;d, e&lt;f, e&lt;g}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90800" y="892314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rial" pitchFamily="34" charset="0"/>
                <a:cs typeface="Arial" pitchFamily="34" charset="0"/>
              </a:rPr>
              <a:t>2. Causet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282714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rial" pitchFamily="34" charset="0"/>
                <a:cs typeface="Arial" pitchFamily="34" charset="0"/>
              </a:rPr>
              <a:t>3. Modeling physical systems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8534400" cy="5181600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noAutofit/>
          </a:bodyPr>
          <a:lstStyle/>
          <a:p>
            <a:r>
              <a:rPr lang="pt-BR" sz="2000" smtClean="0">
                <a:latin typeface="Arial" pitchFamily="34" charset="0"/>
                <a:cs typeface="Arial" pitchFamily="34" charset="0"/>
              </a:rPr>
              <a:t>Newton’s second law. </a:t>
            </a:r>
          </a:p>
          <a:p>
            <a:r>
              <a:rPr lang="pt-BR" sz="2000" smtClean="0">
                <a:latin typeface="Arial" pitchFamily="34" charset="0"/>
                <a:cs typeface="Arial" pitchFamily="34" charset="0"/>
              </a:rPr>
              <a:t>S = {a, b, c, d, e, f, g, h, i, j, k, l, m, n, o, p, q, r}  (18)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ω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= {a&lt;p, b&lt;l, c&lt;p, d&lt;o, e&lt;n, f&lt;n, g&lt;j, h&lt;k, i&lt;k, k&lt;m, n&lt;r, p&lt;q}  (12)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Euler equations for the rigid body.</a:t>
            </a:r>
          </a:p>
          <a:p>
            <a:r>
              <a:rPr lang="pt-BR" sz="2000" smtClean="0">
                <a:latin typeface="Arial" pitchFamily="34" charset="0"/>
                <a:cs typeface="Arial" pitchFamily="34" charset="0"/>
              </a:rPr>
              <a:t>S = {a, b, c, d, e, f, g, h, i, j, k, l, m, n, o, p, q, r, s, t, u}  (21)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ω =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{d&lt;g, e&lt;h, f&lt;i, g&lt;j, h&lt;k, i&lt;l, j&lt;m, k&lt;n, e&lt;o, a&lt;p, m&lt;p, b&lt;q, n&lt;q, c&lt;r,</a:t>
            </a:r>
          </a:p>
          <a:p>
            <a:r>
              <a:rPr lang="pt-BR" sz="2000" smtClean="0">
                <a:latin typeface="Arial" pitchFamily="34" charset="0"/>
                <a:cs typeface="Arial" pitchFamily="34" charset="0"/>
              </a:rPr>
              <a:t>       o&lt;r, p&lt;s, q&lt;t, r&lt;u}  (18)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Java program (13 classes, 114 lines of code). </a:t>
            </a:r>
          </a:p>
          <a:p>
            <a:r>
              <a:rPr lang="pt-BR" sz="2000" smtClean="0">
                <a:latin typeface="Arial" pitchFamily="34" charset="0"/>
                <a:cs typeface="Arial" pitchFamily="34" charset="0"/>
              </a:rPr>
              <a:t>S = {a, b, c, d, e, f, g, h, i, j, k, l, m, n, o, p, q, r, s, t, u, v, w, x, y, z, A, B, C,</a:t>
            </a:r>
          </a:p>
          <a:p>
            <a:r>
              <a:rPr lang="pt-BR" sz="2000" smtClean="0">
                <a:latin typeface="Arial" pitchFamily="34" charset="0"/>
                <a:cs typeface="Arial" pitchFamily="34" charset="0"/>
              </a:rPr>
              <a:t>      D, E, F, G}  (33)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ω =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{a&lt;e, a&lt;f, a&lt;g, a&lt;k, b&lt;j, b&lt;o, c&lt;i, c&lt;k, d&lt;h, d&lt;k, e&lt;j, e&lt;n, f&lt;j, f&lt;l, g&lt;k,</a:t>
            </a:r>
          </a:p>
          <a:p>
            <a:r>
              <a:rPr lang="pt-BR" sz="2000" smtClean="0">
                <a:latin typeface="Arial" pitchFamily="34" charset="0"/>
                <a:cs typeface="Arial" pitchFamily="34" charset="0"/>
              </a:rPr>
              <a:t>       h&lt;k, i&lt;k, j&lt;l, j&lt;n, j&lt;o, k&lt;l, k&lt;n, k&lt;o, l&lt;m, m&lt;r, m&lt;s, n&lt;p, o&lt;q, p&lt;r, p&lt;s,</a:t>
            </a:r>
          </a:p>
          <a:p>
            <a:r>
              <a:rPr lang="pt-BR" sz="2000" smtClean="0">
                <a:latin typeface="Arial" pitchFamily="34" charset="0"/>
                <a:cs typeface="Arial" pitchFamily="34" charset="0"/>
              </a:rPr>
              <a:t>       q&lt;r, q&lt;w, r&lt;s, r&lt;t, r&lt;w, s&lt;u, t&lt;v, u&lt;y, u&lt;z, v&lt;y, v&lt;C, w&lt;x, x&lt;y, x&lt;A,</a:t>
            </a:r>
          </a:p>
          <a:p>
            <a:r>
              <a:rPr lang="pt-BR" sz="2000" smtClean="0">
                <a:latin typeface="Arial" pitchFamily="34" charset="0"/>
                <a:cs typeface="Arial" pitchFamily="34" charset="0"/>
              </a:rPr>
              <a:t>       y&lt;z, y&lt;A, y&lt;C, z&lt;B, A&lt;D, B&lt;F, C&lt;E, D&lt;F, D&lt;G, E&lt;F, F&lt;G}  (55)</a:t>
            </a:r>
          </a:p>
          <a:p>
            <a:endParaRPr lang="pt-BR" sz="2000" smtClean="0">
              <a:latin typeface="Arial" pitchFamily="34" charset="0"/>
              <a:cs typeface="Arial" pitchFamily="34" charset="0"/>
            </a:endParaRP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1893711"/>
            <a:ext cx="5334000" cy="3810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4000" smtClean="0">
                <a:latin typeface="Arial" pitchFamily="34" charset="0"/>
                <a:cs typeface="Arial" pitchFamily="34" charset="0"/>
              </a:rPr>
              <a:t>S = {a, b, c, d, e, f, g}</a:t>
            </a:r>
          </a:p>
          <a:p>
            <a:r>
              <a:rPr lang="en-US" sz="4000" smtClean="0">
                <a:latin typeface="Arial" pitchFamily="34" charset="0"/>
                <a:cs typeface="Arial" pitchFamily="34" charset="0"/>
              </a:rPr>
              <a:t>      (a, b, c, d, e, f, g)</a:t>
            </a:r>
          </a:p>
          <a:p>
            <a:r>
              <a:rPr lang="en-US" sz="4000" smtClean="0">
                <a:latin typeface="Arial" pitchFamily="34" charset="0"/>
                <a:cs typeface="Arial" pitchFamily="34" charset="0"/>
              </a:rPr>
              <a:t>      (a, e, b, g, f, c, d)</a:t>
            </a:r>
          </a:p>
          <a:p>
            <a:r>
              <a:rPr lang="en-US" sz="4000" smtClean="0">
                <a:latin typeface="Arial" pitchFamily="34" charset="0"/>
                <a:cs typeface="Arial" pitchFamily="34" charset="0"/>
              </a:rPr>
              <a:t>      (a, b, e, f, g, c, d)</a:t>
            </a:r>
          </a:p>
          <a:p>
            <a:r>
              <a:rPr lang="en-US" sz="4000" smtClean="0">
                <a:latin typeface="Arial" pitchFamily="34" charset="0"/>
                <a:cs typeface="Arial" pitchFamily="34" charset="0"/>
              </a:rPr>
              <a:t>      (a, e, f, b, c, d, g)</a:t>
            </a:r>
          </a:p>
          <a:p>
            <a:r>
              <a:rPr lang="en-US" sz="4000" smtClean="0">
                <a:latin typeface="Arial" pitchFamily="34" charset="0"/>
                <a:cs typeface="Arial" pitchFamily="34" charset="0"/>
              </a:rPr>
              <a:t>      (  ...                    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762000"/>
            <a:ext cx="487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rial" pitchFamily="34" charset="0"/>
                <a:cs typeface="Arial" pitchFamily="34" charset="0"/>
              </a:rPr>
              <a:t>4. Causet Symmetry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5800" y="762000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400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smtClean="0">
                <a:latin typeface="Arial" pitchFamily="34" charset="0"/>
                <a:cs typeface="Arial" pitchFamily="34" charset="0"/>
              </a:rPr>
              <a:t>A hierarchy of block systems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AMine\MyBooks\APublications\Paper2012D-APS\PowerPoint\jpg\Struc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6875" y="1971675"/>
            <a:ext cx="5038725" cy="3133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1371600"/>
            <a:ext cx="7924800" cy="1295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4000" smtClean="0">
                <a:latin typeface="Arial" pitchFamily="34" charset="0"/>
                <a:cs typeface="Arial" pitchFamily="34" charset="0"/>
              </a:rPr>
              <a:t>S = {a, b, c, d, e, f, g}</a:t>
            </a:r>
          </a:p>
          <a:p>
            <a:r>
              <a:rPr lang="en-US" sz="4000" smtClean="0">
                <a:latin typeface="Arial" pitchFamily="34" charset="0"/>
                <a:cs typeface="Arial" pitchFamily="34" charset="0"/>
              </a:rPr>
              <a:t>ω = {a&lt;b, a&lt;e, b&lt;c, c&lt;d, e&lt;f, e&lt;g}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52600" y="6096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400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smtClean="0">
                <a:latin typeface="Arial" pitchFamily="34" charset="0"/>
                <a:cs typeface="Arial" pitchFamily="34" charset="0"/>
              </a:rPr>
              <a:t>Causet Functional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048000"/>
            <a:ext cx="7086600" cy="2362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70000"/>
              </a:lnSpc>
            </a:pPr>
            <a:r>
              <a:rPr lang="en-US" sz="4000" smtClean="0">
                <a:latin typeface="Arial" pitchFamily="34" charset="0"/>
                <a:cs typeface="Arial" pitchFamily="34" charset="0"/>
              </a:rPr>
              <a:t>  (a  b  c  d  e  f  g)</a:t>
            </a:r>
          </a:p>
          <a:p>
            <a:pPr>
              <a:lnSpc>
                <a:spcPct val="70000"/>
              </a:lnSpc>
            </a:pPr>
            <a:r>
              <a:rPr lang="en-US" sz="4000" smtClean="0">
                <a:latin typeface="Arial" pitchFamily="34" charset="0"/>
                <a:cs typeface="Arial" pitchFamily="34" charset="0"/>
              </a:rPr>
              <a:t>   a&lt;b</a:t>
            </a:r>
          </a:p>
          <a:p>
            <a:pPr>
              <a:lnSpc>
                <a:spcPct val="70000"/>
              </a:lnSpc>
            </a:pPr>
            <a:r>
              <a:rPr lang="en-US" sz="4000" smtClean="0">
                <a:latin typeface="Arial" pitchFamily="34" charset="0"/>
                <a:cs typeface="Arial" pitchFamily="34" charset="0"/>
              </a:rPr>
              <a:t>   a      &lt;      e</a:t>
            </a:r>
          </a:p>
          <a:p>
            <a:pPr>
              <a:lnSpc>
                <a:spcPct val="70000"/>
              </a:lnSpc>
            </a:pPr>
            <a:endParaRPr lang="en-US" sz="400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70000"/>
              </a:lnSpc>
            </a:pPr>
            <a:r>
              <a:rPr lang="en-US" sz="4000" smtClean="0">
                <a:latin typeface="Arial" pitchFamily="34" charset="0"/>
                <a:cs typeface="Arial" pitchFamily="34" charset="0"/>
              </a:rPr>
              <a:t>  functional = 2 </a:t>
            </a:r>
            <a:r>
              <a:rPr lang="el-GR" sz="4000" smtClean="0">
                <a:latin typeface="Arial"/>
                <a:cs typeface="Arial"/>
              </a:rPr>
              <a:t>Σ</a:t>
            </a:r>
            <a:r>
              <a:rPr lang="en-US" sz="4000" smtClean="0">
                <a:latin typeface="Arial"/>
                <a:cs typeface="Arial"/>
              </a:rPr>
              <a:t>  (costs)</a:t>
            </a:r>
            <a:r>
              <a:rPr lang="en-US" sz="4000" smtClean="0">
                <a:latin typeface="Arial" pitchFamily="34" charset="0"/>
                <a:cs typeface="Arial" pitchFamily="34" charset="0"/>
              </a:rPr>
              <a:t> = 20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295400"/>
            <a:ext cx="4800600" cy="838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4000" smtClean="0">
                <a:latin typeface="Arial" pitchFamily="34" charset="0"/>
                <a:cs typeface="Arial" pitchFamily="34" charset="0"/>
              </a:rPr>
              <a:t>7. Causet dynamics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52600" y="2819400"/>
            <a:ext cx="4800600" cy="1600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70000"/>
              </a:lnSpc>
            </a:pPr>
            <a:r>
              <a:rPr lang="en-US" sz="4000" smtClean="0">
                <a:latin typeface="Arial" pitchFamily="34" charset="0"/>
                <a:cs typeface="Arial" pitchFamily="34" charset="0"/>
              </a:rPr>
              <a:t>  a       b      c      d</a:t>
            </a:r>
          </a:p>
          <a:p>
            <a:pPr>
              <a:lnSpc>
                <a:spcPct val="70000"/>
              </a:lnSpc>
            </a:pPr>
            <a:r>
              <a:rPr lang="en-US" sz="400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e      f</a:t>
            </a:r>
          </a:p>
          <a:p>
            <a:pPr>
              <a:lnSpc>
                <a:spcPct val="70000"/>
              </a:lnSpc>
            </a:pPr>
            <a:r>
              <a:rPr lang="en-US" sz="40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             g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675878" y="3012488"/>
            <a:ext cx="4572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3886200" y="3012488"/>
            <a:ext cx="4572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4979634" y="3021366"/>
            <a:ext cx="4572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3886200" y="3429000"/>
            <a:ext cx="4572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260000">
            <a:off x="2674349" y="3287461"/>
            <a:ext cx="4572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260000">
            <a:off x="3896607" y="3736993"/>
            <a:ext cx="4572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5257</TotalTime>
  <Words>609</Words>
  <Application>Microsoft Office PowerPoint</Application>
  <PresentationFormat>On-screen Show (4:3)</PresentationFormat>
  <Paragraphs>47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Symmetry, structure, and causets in discrete quantum gravity</vt:lpstr>
      <vt:lpstr>Slide 2</vt:lpstr>
      <vt:lpstr>Slide 3</vt:lpstr>
      <vt:lpstr>Slide 4</vt:lpstr>
      <vt:lpstr>Slide 5</vt:lpstr>
      <vt:lpstr>Slide 6</vt:lpstr>
      <vt:lpstr>Slide 7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NASA  2009</dc:title>
  <dc:creator>Sergio Pissanetzky</dc:creator>
  <cp:lastModifiedBy>Sergio Pissanetzky</cp:lastModifiedBy>
  <cp:revision>440</cp:revision>
  <dcterms:created xsi:type="dcterms:W3CDTF">2009-08-01T13:55:28Z</dcterms:created>
  <dcterms:modified xsi:type="dcterms:W3CDTF">2012-03-16T15:40:12Z</dcterms:modified>
</cp:coreProperties>
</file>