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2" r:id="rId3"/>
    <p:sldId id="258" r:id="rId4"/>
    <p:sldId id="261" r:id="rId5"/>
    <p:sldId id="268" r:id="rId6"/>
    <p:sldId id="259" r:id="rId7"/>
    <p:sldId id="269" r:id="rId8"/>
    <p:sldId id="264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04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9" autoAdjust="0"/>
    <p:restoredTop sz="99293" autoAdjust="0"/>
  </p:normalViewPr>
  <p:slideViewPr>
    <p:cSldViewPr>
      <p:cViewPr varScale="1">
        <p:scale>
          <a:sx n="113" d="100"/>
          <a:sy n="113" d="100"/>
        </p:scale>
        <p:origin x="-9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2460" y="-96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BC277-6653-41A3-9BEC-9600D867DE32}" type="datetimeFigureOut">
              <a:rPr lang="en-US" smtClean="0"/>
              <a:pPr/>
              <a:t>6/21/2007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0B482-ABEF-42B0-B8A0-913D47C9F8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400" b="1" dirty="0" smtClean="0"/>
              <a:t>A Relational Virtual Machine for Program Evolution.</a:t>
            </a:r>
          </a:p>
          <a:p>
            <a:endParaRPr lang="en-US" sz="1400" b="1" dirty="0" smtClean="0"/>
          </a:p>
          <a:p>
            <a:r>
              <a:rPr lang="en-US" sz="1400" dirty="0" smtClean="0"/>
              <a:t>I am presenting  “A Relational Virtual Machine for Program Evolution”.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0B482-ABEF-42B0-B8A0-913D47C9F84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1400" b="1" baseline="0" dirty="0" smtClean="0"/>
              <a:t>Motivation.</a:t>
            </a:r>
          </a:p>
          <a:p>
            <a:endParaRPr lang="en-US" sz="1400" b="1" baseline="0" dirty="0" smtClean="0"/>
          </a:p>
          <a:p>
            <a:r>
              <a:rPr lang="en-US" sz="1400" b="1" baseline="0" dirty="0" smtClean="0"/>
              <a:t>The Problem</a:t>
            </a:r>
          </a:p>
          <a:p>
            <a:r>
              <a:rPr lang="en-US" sz="1400" b="1" baseline="0" dirty="0" smtClean="0"/>
              <a:t>Program evolution involves many repetitive tasks.</a:t>
            </a:r>
          </a:p>
          <a:p>
            <a:r>
              <a:rPr lang="en-US" sz="1400" b="0" baseline="0" dirty="0" smtClean="0"/>
              <a:t>For example, many source code transformations such as development and refactoring,</a:t>
            </a:r>
          </a:p>
          <a:p>
            <a:r>
              <a:rPr lang="en-US" sz="1400" b="0" baseline="0" dirty="0" smtClean="0"/>
              <a:t>are still done mostly manually by developers.</a:t>
            </a:r>
          </a:p>
          <a:p>
            <a:endParaRPr lang="en-US" sz="1400" b="1" baseline="0" dirty="0" smtClean="0"/>
          </a:p>
          <a:p>
            <a:r>
              <a:rPr lang="en-US" sz="1400" b="1" baseline="0" dirty="0" smtClean="0"/>
              <a:t>But mechanizing the tasks has proved difficult.</a:t>
            </a:r>
          </a:p>
          <a:p>
            <a:endParaRPr lang="en-US" sz="1400" b="1" baseline="0" dirty="0" smtClean="0"/>
          </a:p>
          <a:p>
            <a:r>
              <a:rPr lang="en-US" sz="1400" b="1" baseline="0" dirty="0" smtClean="0"/>
              <a:t>The Reason:  there is no common platform.</a:t>
            </a:r>
          </a:p>
          <a:p>
            <a:r>
              <a:rPr lang="en-US" sz="1400" b="0" baseline="0" dirty="0" smtClean="0"/>
              <a:t>Source code is not a good platform, information needed by the algorithms is hidden.</a:t>
            </a:r>
          </a:p>
          <a:p>
            <a:r>
              <a:rPr lang="en-US" sz="1400" b="0" baseline="0" dirty="0" smtClean="0"/>
              <a:t>Many program representations have been created, but they are problem-specific.</a:t>
            </a:r>
          </a:p>
          <a:p>
            <a:r>
              <a:rPr lang="en-US" sz="1400" b="0" baseline="0" dirty="0" smtClean="0"/>
              <a:t>Resulting tools have poor interoperability, limited capabilities, and tool development is slow.</a:t>
            </a:r>
          </a:p>
          <a:p>
            <a:endParaRPr lang="en-US" sz="1400" b="0" baseline="0" dirty="0" smtClean="0"/>
          </a:p>
          <a:p>
            <a:r>
              <a:rPr lang="en-US" sz="1400" b="1" baseline="0" dirty="0" smtClean="0"/>
              <a:t>The solution</a:t>
            </a:r>
          </a:p>
          <a:p>
            <a:r>
              <a:rPr lang="en-US" sz="1400" baseline="0" dirty="0" smtClean="0"/>
              <a:t>A relational container for source code.</a:t>
            </a:r>
          </a:p>
          <a:p>
            <a:r>
              <a:rPr lang="en-US" sz="1400" baseline="0" dirty="0" smtClean="0"/>
              <a:t>A container requires a standard structure, and ability to support the algorithms.</a:t>
            </a:r>
          </a:p>
          <a:p>
            <a:r>
              <a:rPr lang="en-US" sz="1400" baseline="0" dirty="0" smtClean="0"/>
              <a:t>I propose relations as the standard structure, and I will prove Turing equivalence.</a:t>
            </a:r>
          </a:p>
          <a:p>
            <a:endParaRPr lang="en-US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0B482-ABEF-42B0-B8A0-913D47C9F84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400" b="1" dirty="0" smtClean="0"/>
              <a:t>Using relations to represent a program is natural.</a:t>
            </a:r>
          </a:p>
          <a:p>
            <a:endParaRPr lang="en-US" sz="1400" b="1" dirty="0" smtClean="0"/>
          </a:p>
          <a:p>
            <a:r>
              <a:rPr lang="en-US" sz="1400" dirty="0" smtClean="0"/>
              <a:t>A statement such as 1 is called a service.</a:t>
            </a:r>
          </a:p>
          <a:p>
            <a:r>
              <a:rPr lang="en-US" sz="1400" dirty="0" smtClean="0"/>
              <a:t>Service 1 says that variable a is the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codomain</a:t>
            </a:r>
            <a:r>
              <a:rPr lang="en-US" sz="1400" baseline="0" dirty="0" smtClean="0"/>
              <a:t>,</a:t>
            </a:r>
            <a:r>
              <a:rPr lang="en-US" sz="1400" dirty="0" smtClean="0"/>
              <a:t> calculated from arguments b and c by operation /,</a:t>
            </a:r>
            <a:r>
              <a:rPr lang="en-US" sz="1400" baseline="0" dirty="0" smtClean="0"/>
              <a:t> and 1 is the primary key.</a:t>
            </a:r>
          </a:p>
          <a:p>
            <a:r>
              <a:rPr lang="en-US" sz="1400" baseline="0" dirty="0" smtClean="0"/>
              <a:t>Service 2 says that variable b is a </a:t>
            </a:r>
            <a:r>
              <a:rPr lang="en-US" sz="1400" baseline="0" dirty="0" err="1" smtClean="0"/>
              <a:t>mutator</a:t>
            </a:r>
            <a:r>
              <a:rPr lang="en-US" sz="1400" baseline="0" dirty="0" smtClean="0"/>
              <a:t>, recalculated by adding </a:t>
            </a:r>
            <a:r>
              <a:rPr lang="en-US" sz="1400" baseline="0" smtClean="0"/>
              <a:t>5 to </a:t>
            </a:r>
            <a:r>
              <a:rPr lang="en-US" sz="1400" baseline="0" dirty="0" smtClean="0"/>
              <a:t>it, and 2 is the primary key.</a:t>
            </a:r>
          </a:p>
          <a:p>
            <a:r>
              <a:rPr lang="en-US" sz="1400" dirty="0" smtClean="0"/>
              <a:t>A service</a:t>
            </a:r>
            <a:r>
              <a:rPr lang="en-US" sz="1400" baseline="0" dirty="0" smtClean="0"/>
              <a:t> is a mapping from the </a:t>
            </a:r>
            <a:r>
              <a:rPr lang="en-US" sz="1400" baseline="0" dirty="0" err="1" smtClean="0"/>
              <a:t>cartesian</a:t>
            </a:r>
            <a:r>
              <a:rPr lang="en-US" sz="1400" baseline="0" dirty="0" smtClean="0"/>
              <a:t> product of the arguments and </a:t>
            </a:r>
            <a:r>
              <a:rPr lang="en-US" sz="1400" baseline="0" dirty="0" err="1" smtClean="0"/>
              <a:t>mutators</a:t>
            </a:r>
            <a:r>
              <a:rPr lang="en-US" sz="1400" baseline="0" dirty="0" smtClean="0"/>
              <a:t> to the </a:t>
            </a:r>
            <a:r>
              <a:rPr lang="en-US" sz="1400" baseline="0" dirty="0" err="1" smtClean="0"/>
              <a:t>mutators</a:t>
            </a:r>
            <a:r>
              <a:rPr lang="en-US" sz="1400" baseline="0" dirty="0" smtClean="0"/>
              <a:t> and </a:t>
            </a:r>
            <a:r>
              <a:rPr lang="en-US" sz="1400" baseline="0" dirty="0" err="1" smtClean="0"/>
              <a:t>codomains</a:t>
            </a:r>
            <a:r>
              <a:rPr lang="en-US" sz="1400" baseline="0" dirty="0" smtClean="0"/>
              <a:t>.</a:t>
            </a:r>
            <a:endParaRPr lang="en-US" sz="1400" dirty="0" smtClean="0"/>
          </a:p>
          <a:p>
            <a:r>
              <a:rPr lang="en-US" sz="1400" dirty="0" smtClean="0"/>
              <a:t>There is one relation with one single </a:t>
            </a:r>
            <a:r>
              <a:rPr lang="en-US" sz="1400" dirty="0" err="1" smtClean="0"/>
              <a:t>tuple</a:t>
            </a:r>
            <a:r>
              <a:rPr lang="en-US" sz="1400" dirty="0" smtClean="0"/>
              <a:t> per statement. The </a:t>
            </a:r>
            <a:r>
              <a:rPr lang="en-US" sz="1400" dirty="0" err="1" smtClean="0"/>
              <a:t>tuple</a:t>
            </a:r>
            <a:r>
              <a:rPr lang="en-US" sz="1400" dirty="0" smtClean="0"/>
              <a:t> is called a Service.</a:t>
            </a:r>
          </a:p>
          <a:p>
            <a:r>
              <a:rPr lang="en-US" sz="1400" dirty="0" smtClean="0"/>
              <a:t>I will now expand</a:t>
            </a:r>
            <a:r>
              <a:rPr lang="en-US" sz="1400" baseline="0" dirty="0" smtClean="0"/>
              <a:t> these relations into a matrix.</a:t>
            </a: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0B482-ABEF-42B0-B8A0-913D47C9F84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400" b="1" dirty="0" smtClean="0"/>
              <a:t>The RMC Model:  M=(C,Q).</a:t>
            </a:r>
          </a:p>
          <a:p>
            <a:endParaRPr lang="en-US" sz="1400" b="1" dirty="0" smtClean="0"/>
          </a:p>
          <a:p>
            <a:r>
              <a:rPr lang="en-US" sz="1400" dirty="0" smtClean="0"/>
              <a:t>Here it is, C is the big sparse matrix. Statements 1 and 2 are assembled into C as shown.</a:t>
            </a:r>
          </a:p>
          <a:p>
            <a:r>
              <a:rPr lang="en-US" sz="1400" dirty="0" smtClean="0"/>
              <a:t>Three</a:t>
            </a:r>
            <a:r>
              <a:rPr lang="en-US" sz="1400" baseline="0" dirty="0" smtClean="0"/>
              <a:t> more examples: a function, the transition function of a Turing machine, and a conditional statement.</a:t>
            </a:r>
          </a:p>
          <a:p>
            <a:r>
              <a:rPr lang="en-US" sz="1400" baseline="0" dirty="0" smtClean="0"/>
              <a:t>Statement 5 has two services. They are separately identified in matrix C, with primary keys 6 and 7.</a:t>
            </a:r>
          </a:p>
          <a:p>
            <a:r>
              <a:rPr lang="en-US" sz="1400" baseline="0" dirty="0" smtClean="0"/>
              <a:t>Variable b is called the control variable.</a:t>
            </a:r>
          </a:p>
          <a:p>
            <a:r>
              <a:rPr lang="en-US" sz="1400" baseline="0" dirty="0" smtClean="0"/>
              <a:t>Matrix Q captures the order of the statements and the conditionals.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Together, C and Q are the Relational Model of Computation.</a:t>
            </a:r>
            <a:endParaRPr lang="en-US" sz="1400" dirty="0" smtClean="0"/>
          </a:p>
          <a:p>
            <a:r>
              <a:rPr lang="en-US" sz="1400" dirty="0" smtClean="0"/>
              <a:t>The RMC contains no code, no language. It is a code-less program.</a:t>
            </a:r>
          </a:p>
          <a:p>
            <a:r>
              <a:rPr lang="en-US" sz="1400" dirty="0" smtClean="0"/>
              <a:t>The roles A,</a:t>
            </a:r>
            <a:r>
              <a:rPr lang="en-US" sz="1400" baseline="0" dirty="0" smtClean="0"/>
              <a:t> C, M are not input data for some program, they are the program itself.</a:t>
            </a:r>
          </a:p>
          <a:p>
            <a:endParaRPr lang="en-US" sz="1400" baseline="0" dirty="0" smtClean="0"/>
          </a:p>
          <a:p>
            <a:r>
              <a:rPr lang="en-US" sz="1400" baseline="0" dirty="0" smtClean="0"/>
              <a:t>Sparse matrices are represented in sparse row-wise format by listing the nonzeros row by row. </a:t>
            </a:r>
          </a:p>
          <a:p>
            <a:r>
              <a:rPr lang="en-US" sz="1400" baseline="0" dirty="0" smtClean="0"/>
              <a:t>The result is called an RMC sequence.</a:t>
            </a:r>
          </a:p>
          <a:p>
            <a:r>
              <a:rPr lang="en-US" sz="1400" baseline="0" dirty="0" smtClean="0"/>
              <a:t>Here is the sequence for matrix C.</a:t>
            </a:r>
          </a:p>
          <a:p>
            <a:r>
              <a:rPr lang="en-US" sz="1400" baseline="0" dirty="0" smtClean="0"/>
              <a:t>In the paper, I have constructed an RMC model of the Turing machine, and used it to prove Turing equivalence.</a:t>
            </a:r>
          </a:p>
          <a:p>
            <a:r>
              <a:rPr lang="en-US" sz="1400" baseline="0" dirty="0" smtClean="0"/>
              <a:t>Here is the RMC sequence for the Turing machine.</a:t>
            </a:r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0B482-ABEF-42B0-B8A0-913D47C9F84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400" b="1" dirty="0" err="1" smtClean="0"/>
              <a:t>Submodelling</a:t>
            </a:r>
            <a:r>
              <a:rPr lang="en-US" sz="1400" b="1" dirty="0" smtClean="0"/>
              <a:t>, encapsulation and inheritance.</a:t>
            </a:r>
          </a:p>
          <a:p>
            <a:endParaRPr lang="en-US" sz="1400" dirty="0" smtClean="0"/>
          </a:p>
          <a:p>
            <a:r>
              <a:rPr lang="en-US" sz="1400" dirty="0" smtClean="0"/>
              <a:t>In the example, assume the sequence is the order of the rows.</a:t>
            </a:r>
          </a:p>
          <a:p>
            <a:r>
              <a:rPr lang="en-US" sz="1400" dirty="0" smtClean="0"/>
              <a:t>The RMC is naturally object-oriented and declarative at the same time.</a:t>
            </a:r>
          </a:p>
          <a:p>
            <a:r>
              <a:rPr lang="en-US" sz="1400" dirty="0" smtClean="0"/>
              <a:t>In</a:t>
            </a:r>
            <a:r>
              <a:rPr lang="en-US" sz="1400" baseline="0" dirty="0" smtClean="0"/>
              <a:t> a matrix of services, a row declares a service, a column declares a type and a variable.</a:t>
            </a:r>
          </a:p>
          <a:p>
            <a:r>
              <a:rPr lang="en-US" sz="1400" baseline="0" dirty="0" smtClean="0"/>
              <a:t>A service can be described by a </a:t>
            </a:r>
            <a:r>
              <a:rPr lang="en-US" sz="1400" baseline="0" dirty="0" err="1" smtClean="0"/>
              <a:t>submodel</a:t>
            </a:r>
            <a:r>
              <a:rPr lang="en-US" sz="1400" baseline="0" dirty="0" smtClean="0"/>
              <a:t>. A hierarchy of models and </a:t>
            </a:r>
            <a:r>
              <a:rPr lang="en-US" sz="1400" baseline="0" dirty="0" err="1" smtClean="0"/>
              <a:t>submodels</a:t>
            </a:r>
            <a:r>
              <a:rPr lang="en-US" sz="1400" baseline="0" dirty="0" smtClean="0"/>
              <a:t> is formed.</a:t>
            </a:r>
          </a:p>
          <a:p>
            <a:r>
              <a:rPr lang="en-US" sz="1400" baseline="0" dirty="0" err="1" smtClean="0"/>
              <a:t>Submodels</a:t>
            </a:r>
            <a:r>
              <a:rPr lang="en-US" sz="1400" baseline="0" dirty="0" smtClean="0"/>
              <a:t> describe an increasing degree of detail, or granularity.</a:t>
            </a:r>
          </a:p>
          <a:p>
            <a:r>
              <a:rPr lang="en-US" sz="1400" baseline="0" dirty="0" smtClean="0"/>
              <a:t>The same service may appear in more than one place.</a:t>
            </a:r>
          </a:p>
          <a:p>
            <a:r>
              <a:rPr lang="en-US" sz="1400" baseline="0" dirty="0" smtClean="0"/>
              <a:t>Many tasks can be accomplished with just a few </a:t>
            </a:r>
            <a:r>
              <a:rPr lang="en-US" sz="1400" baseline="0" dirty="0" err="1" smtClean="0"/>
              <a:t>submodels</a:t>
            </a:r>
            <a:r>
              <a:rPr lang="en-US" sz="1400" baseline="0" dirty="0" smtClean="0"/>
              <a:t>.</a:t>
            </a:r>
          </a:p>
          <a:p>
            <a:r>
              <a:rPr lang="en-US" sz="1400" baseline="0" dirty="0" smtClean="0"/>
              <a:t>Sometimes several services use the same set of types (b, e, g use 4, 5, 6) -&gt; form a user type.</a:t>
            </a:r>
          </a:p>
          <a:p>
            <a:r>
              <a:rPr lang="en-US" sz="1400" baseline="0" dirty="0" smtClean="0"/>
              <a:t>Then, associate the services and the user type to form class P.</a:t>
            </a:r>
          </a:p>
          <a:p>
            <a:r>
              <a:rPr lang="en-US" sz="1400" baseline="0" dirty="0" smtClean="0"/>
              <a:t>Likewise, for classes Q and R.</a:t>
            </a:r>
          </a:p>
          <a:p>
            <a:r>
              <a:rPr lang="en-US" sz="1400" baseline="0" dirty="0" smtClean="0"/>
              <a:t>The services are now methods, and the </a:t>
            </a:r>
            <a:r>
              <a:rPr lang="en-US" sz="1400" baseline="0" dirty="0" err="1" smtClean="0"/>
              <a:t>x’s</a:t>
            </a:r>
            <a:r>
              <a:rPr lang="en-US" sz="1400" baseline="0" dirty="0" smtClean="0"/>
              <a:t> in the services are no longer arguments, but class attributes.</a:t>
            </a:r>
          </a:p>
          <a:p>
            <a:r>
              <a:rPr lang="en-US" sz="1400" baseline="0" dirty="0" smtClean="0"/>
              <a:t>An x such as b-14 is still an argument, that the caller must pass.</a:t>
            </a:r>
          </a:p>
          <a:p>
            <a:r>
              <a:rPr lang="en-US" sz="1400" baseline="0" dirty="0" smtClean="0"/>
              <a:t>An x such as i-5 is a Get or a Set method in the class.</a:t>
            </a:r>
          </a:p>
          <a:p>
            <a:r>
              <a:rPr lang="en-US" sz="1400" baseline="0" dirty="0" smtClean="0"/>
              <a:t>Now, form class S, which multiple-inherits from P, Q, R all the attributes, and has attribute 3 of its own.</a:t>
            </a:r>
          </a:p>
          <a:p>
            <a:r>
              <a:rPr lang="en-US" sz="1400" baseline="0" dirty="0" smtClean="0"/>
              <a:t>Class S also multiple-inherits all methods from the base classes.</a:t>
            </a:r>
          </a:p>
          <a:p>
            <a:r>
              <a:rPr lang="en-US" sz="1400" baseline="0" dirty="0" smtClean="0"/>
              <a:t>A </a:t>
            </a:r>
            <a:r>
              <a:rPr lang="en-US" sz="1400" baseline="0" dirty="0" err="1" smtClean="0"/>
              <a:t>submodel</a:t>
            </a:r>
            <a:r>
              <a:rPr lang="en-US" sz="1400" baseline="0" dirty="0" smtClean="0"/>
              <a:t> can be substituted for the service it represents, or a submatrix separated as a </a:t>
            </a:r>
            <a:r>
              <a:rPr lang="en-US" sz="1400" baseline="0" dirty="0" err="1" smtClean="0"/>
              <a:t>submodel</a:t>
            </a:r>
            <a:r>
              <a:rPr lang="en-US" sz="1400" baseline="0" dirty="0" smtClean="0"/>
              <a:t>.</a:t>
            </a:r>
          </a:p>
          <a:p>
            <a:endParaRPr lang="en-US" sz="1400" baseline="0" dirty="0" smtClean="0"/>
          </a:p>
          <a:p>
            <a:endParaRPr lang="en-US" sz="1400" baseline="0" dirty="0" smtClean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0B482-ABEF-42B0-B8A0-913D47C9F84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1400" b="1" dirty="0" smtClean="0"/>
              <a:t>Program evolution in an RMC-centric environment   </a:t>
            </a:r>
            <a:r>
              <a:rPr lang="en-US" sz="1400" b="1" baseline="0" dirty="0" smtClean="0"/>
              <a:t>    </a:t>
            </a:r>
          </a:p>
          <a:p>
            <a:endParaRPr lang="en-US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baseline="0" dirty="0" smtClean="0"/>
              <a:t>General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In the center we have the RMC and the transformation algorithms.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The RMC is the formal repository of the program.  Everything else connects to the RMC.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Without it, the interconnections are a quadratic problem. This architecture makes it linear.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All program transformations happen in the RMC, and are formal.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baseline="0" dirty="0" smtClean="0"/>
              <a:t>Code development</a:t>
            </a:r>
          </a:p>
          <a:p>
            <a:r>
              <a:rPr lang="en-US" sz="1400" dirty="0" smtClean="0"/>
              <a:t>Say developers have written some code. A parser can convert it to RMC.</a:t>
            </a:r>
          </a:p>
          <a:p>
            <a:r>
              <a:rPr lang="en-US" sz="1400" dirty="0" smtClean="0"/>
              <a:t>Formal transformations are applied,</a:t>
            </a:r>
            <a:r>
              <a:rPr lang="en-US" sz="1400" baseline="0" dirty="0" smtClean="0"/>
              <a:t> such as refactoring.</a:t>
            </a:r>
          </a:p>
          <a:p>
            <a:r>
              <a:rPr lang="en-US" sz="1400" dirty="0" smtClean="0"/>
              <a:t>Developers can reconstruct manually from the RMC.</a:t>
            </a:r>
          </a:p>
          <a:p>
            <a:r>
              <a:rPr lang="en-US" sz="1400" baseline="0" dirty="0" smtClean="0"/>
              <a:t>Feedback is used to flag reconstruction errors.</a:t>
            </a:r>
          </a:p>
          <a:p>
            <a:r>
              <a:rPr lang="en-US" sz="1400" baseline="0" dirty="0" smtClean="0"/>
              <a:t> If a language module is available, reconstruction can be mechanized.</a:t>
            </a:r>
          </a:p>
          <a:p>
            <a:r>
              <a:rPr lang="en-US" sz="1400" dirty="0" smtClean="0"/>
              <a:t>A language module can enforce the rules of the language</a:t>
            </a:r>
            <a:r>
              <a:rPr lang="en-US" sz="1400" baseline="0" dirty="0" smtClean="0"/>
              <a:t> and</a:t>
            </a:r>
            <a:r>
              <a:rPr lang="en-US" sz="1400" dirty="0" smtClean="0"/>
              <a:t> style and programming practices.</a:t>
            </a:r>
          </a:p>
          <a:p>
            <a:r>
              <a:rPr lang="en-US" sz="1400" baseline="0" dirty="0" smtClean="0"/>
              <a:t>More language modules would make mechanical translation possible.</a:t>
            </a:r>
          </a:p>
          <a:p>
            <a:r>
              <a:rPr lang="en-US" sz="1400" baseline="0" dirty="0" smtClean="0"/>
              <a:t>Developers communicate with the program via the source code.</a:t>
            </a:r>
          </a:p>
          <a:p>
            <a:r>
              <a:rPr lang="en-US" sz="1400" baseline="0" dirty="0" smtClean="0"/>
              <a:t>Any semantic information present in the code can be reused.</a:t>
            </a:r>
          </a:p>
          <a:p>
            <a:r>
              <a:rPr lang="en-US" sz="1400" baseline="0" dirty="0" smtClean="0"/>
              <a:t>The same scheme also works for non-OO source code.</a:t>
            </a:r>
          </a:p>
          <a:p>
            <a:endParaRPr lang="en-US" sz="1400" baseline="0" dirty="0" smtClean="0"/>
          </a:p>
          <a:p>
            <a:r>
              <a:rPr lang="en-US" sz="1400" b="1" baseline="0" dirty="0" smtClean="0"/>
              <a:t>Business rules</a:t>
            </a:r>
          </a:p>
          <a:p>
            <a:r>
              <a:rPr lang="en-US" sz="1400" baseline="0" dirty="0" smtClean="0"/>
              <a:t>Business rules are easy to convert directly to RMC.</a:t>
            </a:r>
          </a:p>
          <a:p>
            <a:r>
              <a:rPr lang="en-US" sz="1400" baseline="0" dirty="0" smtClean="0"/>
              <a:t>It is easy because the RMC is declarative, very close to natural language.</a:t>
            </a:r>
          </a:p>
          <a:p>
            <a:r>
              <a:rPr lang="en-US" sz="1400" baseline="0" dirty="0" smtClean="0"/>
              <a:t>We say that d</a:t>
            </a:r>
            <a:r>
              <a:rPr lang="en-US" sz="1400" dirty="0" smtClean="0"/>
              <a:t>evelopers</a:t>
            </a:r>
            <a:r>
              <a:rPr lang="en-US" sz="1400" baseline="0" dirty="0" smtClean="0"/>
              <a:t> </a:t>
            </a:r>
            <a:r>
              <a:rPr lang="en-US" sz="1400" i="1" baseline="0" dirty="0" smtClean="0"/>
              <a:t>teach</a:t>
            </a:r>
            <a:r>
              <a:rPr lang="en-US" sz="1400" baseline="0" dirty="0" smtClean="0"/>
              <a:t> the RMC.</a:t>
            </a:r>
          </a:p>
          <a:p>
            <a:r>
              <a:rPr lang="en-US" sz="1400" baseline="0" dirty="0" smtClean="0"/>
              <a:t>The Turing machine model offers a small example. </a:t>
            </a:r>
          </a:p>
          <a:p>
            <a:r>
              <a:rPr lang="en-US" sz="1400" baseline="0" dirty="0" smtClean="0"/>
              <a:t>A more important example is in the full paper.</a:t>
            </a:r>
          </a:p>
          <a:p>
            <a:endParaRPr lang="en-US" sz="1400" baseline="0" dirty="0" smtClean="0"/>
          </a:p>
          <a:p>
            <a:r>
              <a:rPr lang="en-US" sz="1400" b="1" baseline="0" dirty="0" smtClean="0"/>
              <a:t>Others</a:t>
            </a:r>
          </a:p>
          <a:p>
            <a:r>
              <a:rPr lang="en-US" sz="1400" b="0" baseline="0" dirty="0" smtClean="0"/>
              <a:t>The RMC can run in an interpreter, or an interpreter can be used to teach it.</a:t>
            </a:r>
          </a:p>
          <a:p>
            <a:r>
              <a:rPr lang="en-US" sz="1400" b="0" baseline="0" dirty="0" smtClean="0"/>
              <a:t>The RMC links easily with other models. Some examples are in the full paper.</a:t>
            </a:r>
          </a:p>
          <a:p>
            <a:r>
              <a:rPr lang="en-US" sz="1400" baseline="0" dirty="0" smtClean="0"/>
              <a:t>The RMC can be compiled. Conversely, low level code can be fed to the RMC.</a:t>
            </a:r>
          </a:p>
          <a:p>
            <a:r>
              <a:rPr lang="en-US" sz="1400" baseline="0" dirty="0" smtClean="0"/>
              <a:t>This includes assembly code, three-address code, machine code.</a:t>
            </a:r>
          </a:p>
          <a:p>
            <a:r>
              <a:rPr lang="en-US" sz="1400" baseline="0" dirty="0" smtClean="0"/>
              <a:t>The RMC can run in an interpreter. Useful for programming the RMC dynamically.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b="1" dirty="0" smtClean="0"/>
              <a:t>DNA</a:t>
            </a:r>
          </a:p>
          <a:p>
            <a:r>
              <a:rPr lang="en-US" sz="1400" dirty="0" smtClean="0"/>
              <a:t>Now, I will talk about DNA.</a:t>
            </a:r>
          </a:p>
          <a:p>
            <a:endParaRPr lang="en-US" sz="1400" dirty="0" smtClean="0"/>
          </a:p>
          <a:p>
            <a:r>
              <a:rPr lang="en-US" sz="1400" b="1" dirty="0" err="1" smtClean="0"/>
              <a:t>Subnotes</a:t>
            </a:r>
            <a:endParaRPr lang="en-US" sz="1400" b="1" dirty="0" smtClean="0"/>
          </a:p>
          <a:p>
            <a:r>
              <a:rPr lang="en-US" sz="1400" dirty="0" smtClean="0"/>
              <a:t>Red is used for inputs, blue for outputs.  </a:t>
            </a:r>
            <a:r>
              <a:rPr lang="en-US" sz="1400" baseline="0" dirty="0" smtClean="0"/>
              <a:t>I have manually examined some of the connections.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N</a:t>
            </a:r>
            <a:r>
              <a:rPr lang="en-US" sz="1400" dirty="0" smtClean="0"/>
              <a:t>ot all feeds produce all granularities,</a:t>
            </a:r>
            <a:r>
              <a:rPr lang="en-US" sz="1400" baseline="0" dirty="0" smtClean="0"/>
              <a:t> not all</a:t>
            </a:r>
            <a:r>
              <a:rPr lang="en-US" sz="1400" dirty="0" smtClean="0"/>
              <a:t> conversions</a:t>
            </a:r>
            <a:r>
              <a:rPr lang="en-US" sz="1400" baseline="0" dirty="0" smtClean="0"/>
              <a:t> are always possible, not all languages support all features.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Granularity and extent of the conversion also depends on the application.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/>
              <a:t>The code is for developer-program communication.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0B482-ABEF-42B0-B8A0-913D47C9F84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00" b="1" dirty="0" smtClean="0">
                <a:latin typeface="Calibri" pitchFamily="34" charset="0"/>
              </a:rPr>
              <a:t>In Conclusion,</a:t>
            </a:r>
            <a:r>
              <a:rPr lang="en-US" sz="1400" b="1" baseline="0" dirty="0" smtClean="0">
                <a:latin typeface="Calibri" pitchFamily="34" charset="0"/>
              </a:rPr>
              <a:t> the RMC</a:t>
            </a:r>
            <a:endParaRPr lang="en-US" sz="1400" b="1" dirty="0" smtClean="0">
              <a:latin typeface="Calibri" pitchFamily="34" charset="0"/>
            </a:endParaRP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b="1" dirty="0" smtClean="0">
                <a:latin typeface="Calibri" pitchFamily="34" charset="0"/>
              </a:rPr>
              <a:t>Program  </a:t>
            </a:r>
            <a:r>
              <a:rPr lang="en-US" sz="1400" b="1" dirty="0" smtClean="0">
                <a:latin typeface="Calibri" pitchFamily="34" charset="0"/>
                <a:sym typeface="Wingdings" pitchFamily="2" charset="2"/>
              </a:rPr>
              <a:t> Mathematical object.</a:t>
            </a:r>
            <a:endParaRPr lang="en-US" sz="1400" b="1" dirty="0" smtClean="0">
              <a:latin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</a:rPr>
              <a:t>The RMC makes a program a</a:t>
            </a:r>
            <a:r>
              <a:rPr lang="en-US" sz="1400" baseline="0" dirty="0" smtClean="0">
                <a:latin typeface="Calibri" pitchFamily="34" charset="0"/>
              </a:rPr>
              <a:t> mathematical object. A program without language or code.</a:t>
            </a:r>
          </a:p>
          <a:p>
            <a:endParaRPr lang="en-US" sz="1400" baseline="0" dirty="0" smtClean="0">
              <a:latin typeface="Calibri" pitchFamily="34" charset="0"/>
            </a:endParaRPr>
          </a:p>
          <a:p>
            <a:r>
              <a:rPr lang="en-US" sz="1400" b="1" baseline="0" dirty="0" smtClean="0">
                <a:latin typeface="Calibri" pitchFamily="34" charset="0"/>
              </a:rPr>
              <a:t>Turing complete </a:t>
            </a:r>
            <a:r>
              <a:rPr lang="en-US" sz="1400" b="1" baseline="0" dirty="0" smtClean="0">
                <a:latin typeface="Calibri" pitchFamily="34" charset="0"/>
                <a:sym typeface="Wingdings" pitchFamily="2" charset="2"/>
              </a:rPr>
              <a:t>  Universal.</a:t>
            </a:r>
          </a:p>
          <a:p>
            <a:r>
              <a:rPr lang="en-US" sz="1400" baseline="0" dirty="0" smtClean="0">
                <a:latin typeface="Calibri" pitchFamily="34" charset="0"/>
                <a:sym typeface="Wingdings" pitchFamily="2" charset="2"/>
              </a:rPr>
              <a:t>Turing-complete, a universal model for program evolution.</a:t>
            </a:r>
            <a:endParaRPr lang="en-US" sz="1400" dirty="0" smtClean="0">
              <a:latin typeface="Calibri" pitchFamily="34" charset="0"/>
            </a:endParaRP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b="1" dirty="0" smtClean="0">
                <a:latin typeface="Calibri" pitchFamily="34" charset="0"/>
              </a:rPr>
              <a:t>Formal Algebra  </a:t>
            </a:r>
            <a:r>
              <a:rPr lang="en-US" sz="1400" b="1" dirty="0" smtClean="0">
                <a:latin typeface="Calibri" pitchFamily="34" charset="0"/>
                <a:sym typeface="Wingdings" pitchFamily="2" charset="2"/>
              </a:rPr>
              <a:t>  Algorithms.</a:t>
            </a:r>
          </a:p>
          <a:p>
            <a:r>
              <a:rPr lang="en-US" sz="1400" dirty="0" smtClean="0">
                <a:latin typeface="Calibri" pitchFamily="34" charset="0"/>
                <a:sym typeface="Wingdings" pitchFamily="2" charset="2"/>
              </a:rPr>
              <a:t>There is a formal algebra with hundreds of operations , ready to design algorithms</a:t>
            </a:r>
          </a:p>
          <a:p>
            <a:r>
              <a:rPr lang="en-US" sz="1400" dirty="0" smtClean="0">
                <a:latin typeface="Calibri" pitchFamily="34" charset="0"/>
                <a:sym typeface="Wingdings" pitchFamily="2" charset="2"/>
              </a:rPr>
              <a:t>for program analysis or transformation</a:t>
            </a:r>
            <a:r>
              <a:rPr lang="en-US" sz="1400" baseline="0" dirty="0" smtClean="0">
                <a:latin typeface="Calibri" pitchFamily="34" charset="0"/>
                <a:sym typeface="Wingdings" pitchFamily="2" charset="2"/>
              </a:rPr>
              <a:t>.</a:t>
            </a:r>
            <a:endParaRPr lang="en-US" sz="1400" dirty="0" smtClean="0">
              <a:latin typeface="Calibri" pitchFamily="34" charset="0"/>
            </a:endParaRPr>
          </a:p>
          <a:p>
            <a:endParaRPr lang="en-US" sz="1400" dirty="0" smtClean="0">
              <a:latin typeface="Calibri" pitchFamily="34" charset="0"/>
            </a:endParaRPr>
          </a:p>
          <a:p>
            <a:r>
              <a:rPr lang="en-US" sz="1400" b="1" dirty="0" smtClean="0">
                <a:latin typeface="Calibri" pitchFamily="34" charset="0"/>
              </a:rPr>
              <a:t>Link to source code.</a:t>
            </a:r>
          </a:p>
          <a:p>
            <a:r>
              <a:rPr lang="en-US" sz="1400" dirty="0" smtClean="0">
                <a:latin typeface="Calibri" pitchFamily="34" charset="0"/>
              </a:rPr>
              <a:t>The RMC</a:t>
            </a:r>
            <a:r>
              <a:rPr lang="en-US" sz="1400" baseline="0" dirty="0" smtClean="0">
                <a:latin typeface="Calibri" pitchFamily="34" charset="0"/>
              </a:rPr>
              <a:t> is linked to source code. Anything you do to the RMC you also do to the code.</a:t>
            </a:r>
            <a:endParaRPr lang="en-US" sz="1400" dirty="0" smtClean="0">
              <a:latin typeface="Calibri" pitchFamily="34" charset="0"/>
            </a:endParaRPr>
          </a:p>
          <a:p>
            <a:pPr>
              <a:lnSpc>
                <a:spcPts val="3200"/>
              </a:lnSpc>
              <a:buFont typeface="Wingdings" pitchFamily="2" charset="2"/>
              <a:buNone/>
            </a:pPr>
            <a:endParaRPr lang="en-US" sz="1400" b="1" dirty="0" smtClean="0">
              <a:latin typeface="Calibri" pitchFamily="34" charset="0"/>
              <a:cs typeface="Arial" pitchFamily="34" charset="0"/>
            </a:endParaRPr>
          </a:p>
          <a:p>
            <a:pPr>
              <a:lnSpc>
                <a:spcPts val="3200"/>
              </a:lnSpc>
              <a:buFont typeface="Wingdings" pitchFamily="2" charset="2"/>
              <a:buNone/>
            </a:pPr>
            <a:r>
              <a:rPr lang="en-US" sz="1400" b="1" dirty="0" smtClean="0">
                <a:latin typeface="Calibri" pitchFamily="34" charset="0"/>
                <a:cs typeface="Arial" pitchFamily="34" charset="0"/>
              </a:rPr>
              <a:t>Coherence in program evolution.</a:t>
            </a:r>
          </a:p>
          <a:p>
            <a:pPr>
              <a:lnSpc>
                <a:spcPts val="3200"/>
              </a:lnSpc>
              <a:buFont typeface="Wingdings" pitchFamily="2" charset="2"/>
              <a:buNone/>
            </a:pPr>
            <a:r>
              <a:rPr lang="en-US" sz="1400" dirty="0" smtClean="0">
                <a:latin typeface="Calibri" pitchFamily="34" charset="0"/>
              </a:rPr>
              <a:t>The RMC</a:t>
            </a:r>
            <a:r>
              <a:rPr lang="en-US" sz="1400" baseline="0" dirty="0" smtClean="0">
                <a:latin typeface="Calibri" pitchFamily="34" charset="0"/>
              </a:rPr>
              <a:t> supports tool interoperability and holds a promise to help improve coherence </a:t>
            </a:r>
          </a:p>
          <a:p>
            <a:pPr>
              <a:lnSpc>
                <a:spcPts val="3200"/>
              </a:lnSpc>
              <a:buFont typeface="Wingdings" pitchFamily="2" charset="2"/>
              <a:buNone/>
            </a:pPr>
            <a:r>
              <a:rPr lang="en-US" sz="1400" baseline="0" dirty="0" smtClean="0">
                <a:latin typeface="Calibri" pitchFamily="34" charset="0"/>
              </a:rPr>
              <a:t>in program evolution</a:t>
            </a:r>
            <a:endParaRPr lang="en-US" sz="1400" b="1" dirty="0" smtClean="0">
              <a:latin typeface="Calibri" pitchFamily="34" charset="0"/>
              <a:cs typeface="Arial" pitchFamily="34" charset="0"/>
            </a:endParaRPr>
          </a:p>
          <a:p>
            <a:pPr>
              <a:lnSpc>
                <a:spcPts val="3200"/>
              </a:lnSpc>
              <a:buFont typeface="Wingdings" pitchFamily="2" charset="2"/>
              <a:buNone/>
            </a:pPr>
            <a:endParaRPr lang="en-US" sz="1400" b="1" dirty="0" smtClean="0">
              <a:latin typeface="Calibri" pitchFamily="34" charset="0"/>
              <a:cs typeface="Arial" pitchFamily="34" charset="0"/>
            </a:endParaRPr>
          </a:p>
          <a:p>
            <a:pPr>
              <a:lnSpc>
                <a:spcPts val="3200"/>
              </a:lnSpc>
              <a:buFont typeface="Wingdings" pitchFamily="2" charset="2"/>
              <a:buNone/>
            </a:pPr>
            <a:endParaRPr lang="en-US" sz="1400" b="1" dirty="0" smtClean="0">
              <a:latin typeface="Calibri" pitchFamily="34" charset="0"/>
              <a:cs typeface="Arial" pitchFamily="34" charset="0"/>
            </a:endParaRPr>
          </a:p>
          <a:p>
            <a:endParaRPr lang="en-US" sz="1400" baseline="0" dirty="0" smtClean="0">
              <a:latin typeface="Calibri" pitchFamily="34" charset="0"/>
            </a:endParaRPr>
          </a:p>
          <a:p>
            <a:endParaRPr lang="en-US" sz="1400" baseline="0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0B482-ABEF-42B0-B8A0-913D47C9F84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3200"/>
            <a:ext cx="7162800" cy="168275"/>
          </a:xfrm>
        </p:spPr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 3534  -  A Relational Virtual Machine for Program Evolution.  Sergio Pissanetzky.  Sergio@SciControls.com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553200"/>
            <a:ext cx="7086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pPr algn="l"/>
            <a:r>
              <a:rPr lang="en-US" dirty="0" smtClean="0"/>
              <a:t>SER 3534  -  A Relational Virtual Machine for Program Evolution.  Sergio Pissanetzky.  Sergio@SciControls.com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53200"/>
            <a:ext cx="3810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E8E6685-ED50-4157-9C70-B18FFD0CB7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533400" y="1524000"/>
            <a:ext cx="7924800" cy="1524000"/>
          </a:xfrm>
        </p:spPr>
        <p:txBody>
          <a:bodyPr lIns="0" tIns="0" rIns="0" bIns="0">
            <a:no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Relational Virtual Machine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for Program Evolution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866900" y="3619500"/>
            <a:ext cx="5486400" cy="1181100"/>
          </a:xfrm>
        </p:spPr>
        <p:txBody>
          <a:bodyPr lIns="0" tIns="0" rIns="0" bIns="0">
            <a:noAutofit/>
          </a:bodyPr>
          <a:lstStyle/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Sergio Pissanetzky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Sergio@SciControls.com</a:t>
            </a:r>
          </a:p>
          <a:p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48100" y="6096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SER  3534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SER 3534  -  A Relational Virtual Machine for Program Evolution.  Sergio Pissanetzky.  Sergio@SciControls.com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738"/>
            <a:ext cx="8229600" cy="5254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Motivation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SER 3534  -  A Relational Virtual Machine for Program Evolution.  Sergio Pissanetzky.  Sergio@SciControls.com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E6685-ED50-4157-9C70-B18FFD0CB7B3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" y="762000"/>
            <a:ext cx="8915400" cy="2209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1">
              <a:lnSpc>
                <a:spcPct val="150000"/>
              </a:lnSpc>
            </a:pPr>
            <a:r>
              <a:rPr lang="en-US" sz="3200" u="sng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The  Problem</a:t>
            </a:r>
            <a:endParaRPr lang="en-US" sz="3200" dirty="0" smtClean="0">
              <a:latin typeface="Arial" pitchFamily="34" charset="0"/>
              <a:ea typeface="Cambria Math" pitchFamily="18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•</a:t>
            </a:r>
            <a:r>
              <a:rPr lang="en-US" sz="2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   Program evolution involves many repetitive tasks.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•</a:t>
            </a:r>
            <a:r>
              <a:rPr lang="en-US" sz="2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   But mechanizing the tasks has proved difficult.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4648200"/>
            <a:ext cx="8077200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u="sng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The  Solution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•</a:t>
            </a:r>
            <a:r>
              <a:rPr lang="en-US" sz="2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   Using a relational container for source code.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" y="3048000"/>
            <a:ext cx="8915400" cy="13335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1">
              <a:lnSpc>
                <a:spcPct val="150000"/>
              </a:lnSpc>
            </a:pPr>
            <a:r>
              <a:rPr lang="en-US" sz="3200" u="sng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The  Reason</a:t>
            </a:r>
            <a:endParaRPr lang="en-US" sz="3200" dirty="0" smtClean="0">
              <a:latin typeface="Arial" pitchFamily="34" charset="0"/>
              <a:ea typeface="Cambria Math" pitchFamily="18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32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•  </a:t>
            </a:r>
            <a:r>
              <a:rPr lang="en-US" sz="2800" dirty="0" smtClean="0">
                <a:latin typeface="Arial" pitchFamily="34" charset="0"/>
                <a:ea typeface="Cambria Math" pitchFamily="18" charset="0"/>
                <a:cs typeface="Arial" pitchFamily="34" charset="0"/>
              </a:rPr>
              <a:t>There is no common program representation.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42900"/>
            <a:ext cx="8343900" cy="1104900"/>
          </a:xfrm>
        </p:spPr>
        <p:txBody>
          <a:bodyPr lIns="0" tIns="0" rIns="0" bIns="0" anchor="ctr" anchorCtr="1">
            <a:no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Using relations to represent a program is natural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>
                <a:latin typeface="Arial" pitchFamily="34" charset="0"/>
                <a:cs typeface="Arial" pitchFamily="34" charset="0"/>
              </a:rPr>
              <a:pPr/>
              <a:t>3</a:t>
            </a:fld>
            <a:endParaRPr kumimoji="0"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SER 3534  -  A Relational Virtual Machine for Program Evolution.  Sergio Pissanetzky.  Sergio@SciControls.com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1676400"/>
            <a:ext cx="2019300" cy="381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457200" indent="-457200"/>
            <a:r>
              <a:rPr lang="en-US" sz="2400" dirty="0" smtClean="0">
                <a:latin typeface="Arial" pitchFamily="34" charset="0"/>
                <a:cs typeface="Arial" pitchFamily="34" charset="0"/>
              </a:rPr>
              <a:t>1.  a = b / c;</a:t>
            </a:r>
          </a:p>
          <a:p>
            <a:pPr marL="457200" indent="-45720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95400" y="2171700"/>
          <a:ext cx="3566160" cy="861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3232"/>
                <a:gridCol w="713232"/>
                <a:gridCol w="713232"/>
                <a:gridCol w="713232"/>
                <a:gridCol w="713232"/>
              </a:tblGrid>
              <a:tr h="38269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3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295400" y="3771900"/>
          <a:ext cx="3581400" cy="828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5350"/>
                <a:gridCol w="895350"/>
                <a:gridCol w="895350"/>
                <a:gridCol w="895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95400" y="4842932"/>
            <a:ext cx="5257800" cy="152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457200" indent="-457200">
              <a:lnSpc>
                <a:spcPts val="38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Variables can be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( A, M, C ).</a:t>
            </a:r>
          </a:p>
          <a:p>
            <a:pPr marL="457200" indent="-457200">
              <a:lnSpc>
                <a:spcPts val="38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Literals can only be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 A ).</a:t>
            </a:r>
          </a:p>
          <a:p>
            <a:pPr marL="457200" indent="-457200">
              <a:lnSpc>
                <a:spcPts val="38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Service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:  A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×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→ M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×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66900" y="3314700"/>
            <a:ext cx="2324100" cy="419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457200" indent="-457200"/>
            <a:r>
              <a:rPr lang="en-US" sz="2400" dirty="0" smtClean="0">
                <a:latin typeface="Arial" pitchFamily="34" charset="0"/>
                <a:cs typeface="Arial" pitchFamily="34" charset="0"/>
              </a:rPr>
              <a:t>2.   b = b + 3;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72100" y="1676400"/>
            <a:ext cx="14097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  service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4191000" y="1896534"/>
            <a:ext cx="10287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81000"/>
            <a:ext cx="76962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The  RMC  Model:    </a:t>
            </a:r>
            <a:r>
              <a:rPr lang="en-US" sz="49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(C, Q)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991100" y="1524000"/>
          <a:ext cx="3771900" cy="213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  <a:gridCol w="419100"/>
              </a:tblGrid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ea typeface="Batang" pitchFamily="18" charset="-127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ea typeface="Cambria Math" pitchFamily="18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ea typeface="Cambria Math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Arial" pitchFamily="34" charset="0"/>
                          <a:cs typeface="Arial" pitchFamily="34" charset="0"/>
                        </a:rPr>
                        <a:t>δ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52900" y="2286000"/>
            <a:ext cx="8178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 =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991100" y="1120140"/>
          <a:ext cx="3737610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5290"/>
                <a:gridCol w="415290"/>
                <a:gridCol w="415290"/>
                <a:gridCol w="415290"/>
                <a:gridCol w="415290"/>
                <a:gridCol w="415290"/>
                <a:gridCol w="415290"/>
                <a:gridCol w="415290"/>
                <a:gridCol w="41529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800" dirty="0" smtClean="0"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>
                          <a:latin typeface="Arial" pitchFamily="34" charset="0"/>
                          <a:cs typeface="Arial" pitchFamily="34" charset="0"/>
                        </a:rPr>
                        <a:t>Λ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1523204"/>
          <a:ext cx="3429000" cy="1981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9100"/>
                <a:gridCol w="3009900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 = b / c;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b = b + 3;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a = f (b, c);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2000" dirty="0" smtClean="0">
                          <a:latin typeface="Arial" pitchFamily="34" charset="0"/>
                          <a:cs typeface="Arial" pitchFamily="34" charset="0"/>
                        </a:rPr>
                        <a:t>δ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: </a:t>
                      </a:r>
                      <a:r>
                        <a:rPr lang="el-GR" sz="2000" dirty="0" smtClean="0"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</a:rPr>
                        <a:t>×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az-Cyrl-AZ" sz="2000" dirty="0" smtClean="0"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→ </a:t>
                      </a:r>
                      <a:r>
                        <a:rPr lang="el-GR" sz="2000" dirty="0" smtClean="0"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</a:rPr>
                        <a:t>×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az-Cyrl-AZ" sz="2000" dirty="0" smtClean="0"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</a:rPr>
                        <a:t>×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l-GR" sz="2000" dirty="0" smtClean="0">
                          <a:latin typeface="Arial" pitchFamily="34" charset="0"/>
                          <a:cs typeface="Arial" pitchFamily="34" charset="0"/>
                        </a:rPr>
                        <a:t>Λ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if (b) a = c;  else  a = 3;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947707" y="4267200"/>
          <a:ext cx="1800225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075"/>
                <a:gridCol w="600075"/>
                <a:gridCol w="600075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119032" y="4648200"/>
            <a:ext cx="837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Q =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947707" y="3924300"/>
          <a:ext cx="1800225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075"/>
                <a:gridCol w="600075"/>
                <a:gridCol w="600075"/>
              </a:tblGrid>
              <a:tr h="2235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serv</a:t>
                      </a:r>
                      <a:endParaRPr lang="en-US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next</a:t>
                      </a:r>
                      <a:endParaRPr lang="en-US" sz="18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>
          <a:xfrm>
            <a:off x="8343900" y="6553200"/>
            <a:ext cx="395654" cy="152400"/>
          </a:xfrm>
        </p:spPr>
        <p:txBody>
          <a:bodyPr/>
          <a:lstStyle/>
          <a:p>
            <a:fld id="{9648F39E-9C37-485F-AC97-16BB4BDF9F49}" type="slidenum">
              <a:rPr kumimoji="0" lang="en-U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kumimoji="0"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SER 3534  -  A Relational Virtual Machine for Program Evolution.  Sergio Pissanetzky.  Sergio@SciControls.com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838700" y="2988892"/>
            <a:ext cx="3886200" cy="630608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19100" y="3123404"/>
            <a:ext cx="3581400" cy="3810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838700" y="5126566"/>
            <a:ext cx="1752600" cy="503846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004416" y="3276600"/>
            <a:ext cx="838200" cy="1588"/>
          </a:xfrm>
          <a:prstGeom prst="straightConnector1">
            <a:avLst/>
          </a:prstGeom>
          <a:ln w="15875">
            <a:solidFill>
              <a:srgbClr val="FF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390900" y="5372100"/>
            <a:ext cx="1451185" cy="1588"/>
          </a:xfrm>
          <a:prstGeom prst="straightConnector1">
            <a:avLst/>
          </a:prstGeom>
          <a:ln w="15875">
            <a:solidFill>
              <a:srgbClr val="FF0000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458244" y="4438650"/>
            <a:ext cx="18669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SER 3534  -  A Relational Virtual Machine for Program Evolution.  Sergio Pissanetzky.  Sergio@SciControls.com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kumimoji="0"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</p:nvPr>
        </p:nvGraphicFramePr>
        <p:xfrm>
          <a:off x="647700" y="1295400"/>
          <a:ext cx="3073401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1489"/>
                <a:gridCol w="341489"/>
                <a:gridCol w="341489"/>
                <a:gridCol w="341489"/>
                <a:gridCol w="341489"/>
                <a:gridCol w="341489"/>
                <a:gridCol w="341489"/>
                <a:gridCol w="341489"/>
                <a:gridCol w="341489"/>
              </a:tblGrid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ea typeface="Batang" pitchFamily="18" charset="-127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ea typeface="Cambria Math" pitchFamily="18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ea typeface="Cambria Math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>
                          <a:latin typeface="Arial" pitchFamily="34" charset="0"/>
                          <a:cs typeface="Arial" pitchFamily="34" charset="0"/>
                        </a:rPr>
                        <a:t>δ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47700" y="967740"/>
          <a:ext cx="3045465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85"/>
                <a:gridCol w="338385"/>
                <a:gridCol w="338385"/>
                <a:gridCol w="338385"/>
                <a:gridCol w="338385"/>
                <a:gridCol w="338385"/>
                <a:gridCol w="338385"/>
                <a:gridCol w="338385"/>
                <a:gridCol w="338385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800" dirty="0" smtClean="0"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>
                          <a:latin typeface="Arial" pitchFamily="34" charset="0"/>
                          <a:cs typeface="Arial" pitchFamily="34" charset="0"/>
                        </a:rPr>
                        <a:t>Λ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800601" y="1752600"/>
            <a:ext cx="31242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spc="-150" dirty="0" smtClean="0">
                <a:latin typeface="Arial" pitchFamily="34" charset="0"/>
                <a:cs typeface="Arial" pitchFamily="34" charset="0"/>
              </a:rPr>
              <a:t>“CAA’MA’CAA’MMC’CA’CA”</a:t>
            </a:r>
            <a:endParaRPr lang="en-US" sz="2400" spc="-15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3400"/>
              </a:lnSpc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33900" y="4762500"/>
            <a:ext cx="4038600" cy="3429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4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spc="-150" dirty="0" smtClean="0">
                <a:latin typeface="Arial" pitchFamily="34" charset="0"/>
                <a:cs typeface="Arial" pitchFamily="34" charset="0"/>
              </a:rPr>
              <a:t>”CCCAAA’ACA’MMC’ACAA’AAC’MAA”</a:t>
            </a:r>
          </a:p>
          <a:p>
            <a:pPr>
              <a:lnSpc>
                <a:spcPts val="3400"/>
              </a:lnSpc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200" y="342900"/>
            <a:ext cx="29718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800" u="sng" spc="-150" dirty="0" smtClean="0">
                <a:latin typeface="Arial" pitchFamily="34" charset="0"/>
                <a:cs typeface="Arial" pitchFamily="34" charset="0"/>
              </a:rPr>
              <a:t>RMC  Sequences</a:t>
            </a:r>
          </a:p>
          <a:p>
            <a:endParaRPr lang="en-US" sz="28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342900"/>
            <a:ext cx="2971800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800" u="sng" spc="-150" dirty="0" smtClean="0">
                <a:latin typeface="Arial" pitchFamily="34" charset="0"/>
                <a:cs typeface="Arial" pitchFamily="34" charset="0"/>
              </a:rPr>
              <a:t>Matrix of  Services</a:t>
            </a:r>
          </a:p>
          <a:p>
            <a:endParaRPr lang="en-US" sz="28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Content Placeholder 4"/>
          <p:cNvGraphicFramePr>
            <a:graphicFrameLocks/>
          </p:cNvGraphicFramePr>
          <p:nvPr/>
        </p:nvGraphicFramePr>
        <p:xfrm>
          <a:off x="495302" y="4048899"/>
          <a:ext cx="3635607" cy="213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9662"/>
                <a:gridCol w="394985"/>
                <a:gridCol w="262363"/>
                <a:gridCol w="224883"/>
                <a:gridCol w="236418"/>
                <a:gridCol w="279662"/>
                <a:gridCol w="279662"/>
                <a:gridCol w="279662"/>
                <a:gridCol w="279662"/>
                <a:gridCol w="279662"/>
                <a:gridCol w="279662"/>
                <a:gridCol w="279662"/>
                <a:gridCol w="279662"/>
              </a:tblGrid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in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ea typeface="Batang" pitchFamily="18" charset="-127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ea typeface="Batang" pitchFamily="18" charset="-127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aseline="-25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rd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err="1" smtClean="0">
                          <a:latin typeface="Arial" pitchFamily="34" charset="0"/>
                          <a:cs typeface="Arial" pitchFamily="34" charset="0"/>
                        </a:rPr>
                        <a:t>tr</a:t>
                      </a:r>
                      <a:endParaRPr lang="en-US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ea typeface="Cambria Math" pitchFamily="18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ea typeface="Cambria Math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spc="-150" dirty="0" err="1" smtClean="0">
                          <a:latin typeface="Arial" pitchFamily="34" charset="0"/>
                          <a:cs typeface="Arial" pitchFamily="34" charset="0"/>
                        </a:rPr>
                        <a:t>gb</a:t>
                      </a:r>
                      <a:endParaRPr lang="en-US" sz="2000" b="0" spc="-1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pc="-150" dirty="0" err="1" smtClean="0">
                          <a:latin typeface="Arial" pitchFamily="34" charset="0"/>
                          <a:cs typeface="Arial" pitchFamily="34" charset="0"/>
                        </a:rPr>
                        <a:t>wr</a:t>
                      </a:r>
                      <a:endParaRPr lang="en-US" b="0" spc="-1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pc="-150" dirty="0" err="1" smtClean="0">
                          <a:latin typeface="Arial" pitchFamily="34" charset="0"/>
                          <a:cs typeface="Arial" pitchFamily="34" charset="0"/>
                        </a:rPr>
                        <a:t>mv</a:t>
                      </a:r>
                      <a:endParaRPr lang="en-US" b="0" spc="-1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pc="-150" dirty="0" smtClean="0">
                          <a:latin typeface="Arial" pitchFamily="34" charset="0"/>
                          <a:cs typeface="Arial" pitchFamily="34" charset="0"/>
                        </a:rPr>
                        <a:t>ex</a:t>
                      </a:r>
                      <a:endParaRPr lang="en-US" b="0" spc="-15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95302" y="3750872"/>
          <a:ext cx="3635602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467"/>
                <a:gridCol w="349199"/>
                <a:gridCol w="292399"/>
                <a:gridCol w="264072"/>
                <a:gridCol w="220197"/>
                <a:gridCol w="281467"/>
                <a:gridCol w="281467"/>
                <a:gridCol w="291519"/>
                <a:gridCol w="274763"/>
                <a:gridCol w="274763"/>
                <a:gridCol w="274763"/>
                <a:gridCol w="274763"/>
                <a:gridCol w="274763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aseline="0" dirty="0" smtClean="0">
                          <a:latin typeface="Arial" pitchFamily="34" charset="0"/>
                          <a:cs typeface="Arial" pitchFamily="34" charset="0"/>
                        </a:rPr>
                        <a:t>Ω</a:t>
                      </a:r>
                      <a:endParaRPr lang="en-US" sz="1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z-Cyrl-AZ" sz="1800" baseline="0" dirty="0" smtClean="0">
                          <a:latin typeface="Arial" pitchFamily="34" charset="0"/>
                          <a:cs typeface="Arial" pitchFamily="34" charset="0"/>
                        </a:rPr>
                        <a:t>Г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aseline="0" dirty="0" smtClean="0">
                          <a:latin typeface="Arial" pitchFamily="34" charset="0"/>
                          <a:cs typeface="Arial" pitchFamily="34" charset="0"/>
                        </a:rPr>
                        <a:t>Λ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q</a:t>
                      </a:r>
                      <a:endParaRPr lang="en-US" sz="18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62000" y="3390900"/>
            <a:ext cx="2548673" cy="276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Turing Machine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257300" y="1333500"/>
            <a:ext cx="2698595" cy="17526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1143000" y="4076700"/>
            <a:ext cx="3073400" cy="20193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962400" y="1981200"/>
            <a:ext cx="8001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229100" y="5006446"/>
            <a:ext cx="305841" cy="244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"/>
            <a:ext cx="8229600" cy="381000"/>
          </a:xfrm>
        </p:spPr>
        <p:txBody>
          <a:bodyPr lIns="0" tIns="0" rIns="0" bIns="0" anchor="ctr" anchorCtr="1">
            <a:normAutofit fontScale="90000"/>
          </a:bodyPr>
          <a:lstStyle/>
          <a:p>
            <a:r>
              <a:rPr lang="en-US" sz="4200" spc="-300" dirty="0" err="1" smtClean="0">
                <a:latin typeface="Arial" pitchFamily="34" charset="0"/>
                <a:cs typeface="Arial" pitchFamily="34" charset="0"/>
              </a:rPr>
              <a:t>Submodeling</a:t>
            </a:r>
            <a:r>
              <a:rPr lang="en-US" sz="4200" spc="-300" dirty="0" smtClean="0">
                <a:latin typeface="Arial" pitchFamily="34" charset="0"/>
                <a:cs typeface="Arial" pitchFamily="34" charset="0"/>
              </a:rPr>
              <a:t>, encapsulation, inheritance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257300" y="1338112"/>
          <a:ext cx="3848100" cy="30175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56540"/>
                <a:gridCol w="256540"/>
                <a:gridCol w="256540"/>
                <a:gridCol w="256540"/>
                <a:gridCol w="256540"/>
                <a:gridCol w="256540"/>
                <a:gridCol w="256540"/>
                <a:gridCol w="256540"/>
                <a:gridCol w="256540"/>
                <a:gridCol w="256540"/>
                <a:gridCol w="256540"/>
                <a:gridCol w="256540"/>
                <a:gridCol w="256540"/>
                <a:gridCol w="256540"/>
                <a:gridCol w="256540"/>
              </a:tblGrid>
              <a:tr h="27432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534400" y="6575425"/>
            <a:ext cx="381000" cy="152400"/>
          </a:xfrm>
        </p:spPr>
        <p:txBody>
          <a:bodyPr/>
          <a:lstStyle/>
          <a:p>
            <a:fld id="{9648F39E-9C37-485F-AC97-16BB4BDF9F49}" type="slidenum">
              <a:rPr kumimoji="0" lang="en-US" smtClean="0">
                <a:latin typeface="Arial" pitchFamily="34" charset="0"/>
                <a:cs typeface="Arial" pitchFamily="34" charset="0"/>
              </a:rPr>
              <a:pPr/>
              <a:t>6</a:t>
            </a:fld>
            <a:endParaRPr kumimoji="0"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457200" y="6575425"/>
            <a:ext cx="7086600" cy="168275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SER 3534  -  A Relational Virtual Machine for Program Evolution.  Sergio Pissanetzky.  Sergio@SciControls.com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10980" y="1077192"/>
            <a:ext cx="12182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02108" y="1076036"/>
            <a:ext cx="12182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Q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52824" y="1086428"/>
            <a:ext cx="12182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38771" y="939111"/>
            <a:ext cx="12182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ight Arrow 35"/>
          <p:cNvSpPr/>
          <p:nvPr/>
        </p:nvSpPr>
        <p:spPr>
          <a:xfrm>
            <a:off x="5295900" y="2400300"/>
            <a:ext cx="609600" cy="190500"/>
          </a:xfrm>
          <a:prstGeom prst="rightArrow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 rot="10800000">
            <a:off x="5295900" y="2667000"/>
            <a:ext cx="609600" cy="190500"/>
          </a:xfrm>
          <a:prstGeom prst="rightArrow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8" name="Content Placeholder 5"/>
          <p:cNvGraphicFramePr>
            <a:graphicFrameLocks/>
          </p:cNvGraphicFramePr>
          <p:nvPr/>
        </p:nvGraphicFramePr>
        <p:xfrm>
          <a:off x="650240" y="4625340"/>
          <a:ext cx="1026160" cy="8229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56540"/>
                <a:gridCol w="256540"/>
                <a:gridCol w="256540"/>
                <a:gridCol w="256540"/>
              </a:tblGrid>
              <a:tr h="27432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" name="Content Placeholder 5"/>
          <p:cNvGraphicFramePr>
            <a:graphicFrameLocks/>
          </p:cNvGraphicFramePr>
          <p:nvPr/>
        </p:nvGraphicFramePr>
        <p:xfrm>
          <a:off x="3850640" y="4610100"/>
          <a:ext cx="1026160" cy="10972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56540"/>
                <a:gridCol w="256540"/>
                <a:gridCol w="256540"/>
                <a:gridCol w="256540"/>
              </a:tblGrid>
              <a:tr h="27432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Content Placeholder 5"/>
          <p:cNvGraphicFramePr>
            <a:graphicFrameLocks/>
          </p:cNvGraphicFramePr>
          <p:nvPr/>
        </p:nvGraphicFramePr>
        <p:xfrm>
          <a:off x="2230446" y="5379720"/>
          <a:ext cx="1026160" cy="10972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56540"/>
                <a:gridCol w="274320"/>
                <a:gridCol w="238760"/>
                <a:gridCol w="256540"/>
              </a:tblGrid>
              <a:tr h="27432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Content Placeholder 5"/>
          <p:cNvGraphicFramePr>
            <a:graphicFrameLocks/>
          </p:cNvGraphicFramePr>
          <p:nvPr/>
        </p:nvGraphicFramePr>
        <p:xfrm>
          <a:off x="5603240" y="5379720"/>
          <a:ext cx="1026160" cy="10972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56540"/>
                <a:gridCol w="274320"/>
                <a:gridCol w="238760"/>
                <a:gridCol w="256540"/>
              </a:tblGrid>
              <a:tr h="27432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cxnSp>
        <p:nvCxnSpPr>
          <p:cNvPr id="53" name="Straight Arrow Connector 52"/>
          <p:cNvCxnSpPr/>
          <p:nvPr/>
        </p:nvCxnSpPr>
        <p:spPr>
          <a:xfrm rot="5400000">
            <a:off x="4361656" y="4476750"/>
            <a:ext cx="266700" cy="158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228600" y="3800947"/>
            <a:ext cx="1676400" cy="158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91" idx="3"/>
          </p:cNvCxnSpPr>
          <p:nvPr/>
        </p:nvCxnSpPr>
        <p:spPr>
          <a:xfrm>
            <a:off x="1752600" y="5306292"/>
            <a:ext cx="457200" cy="21820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95" idx="1"/>
          </p:cNvCxnSpPr>
          <p:nvPr/>
        </p:nvCxnSpPr>
        <p:spPr>
          <a:xfrm rot="10800000" flipV="1">
            <a:off x="3238501" y="5294744"/>
            <a:ext cx="522459" cy="22975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V="1">
            <a:off x="4953000" y="5562600"/>
            <a:ext cx="647700" cy="942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/>
          <p:cNvSpPr/>
          <p:nvPr/>
        </p:nvSpPr>
        <p:spPr>
          <a:xfrm>
            <a:off x="914400" y="2733964"/>
            <a:ext cx="4152900" cy="2286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ounded Rectangle 86"/>
          <p:cNvSpPr/>
          <p:nvPr/>
        </p:nvSpPr>
        <p:spPr>
          <a:xfrm>
            <a:off x="1295400" y="4105564"/>
            <a:ext cx="3771900" cy="2286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ed Rectangle 90"/>
          <p:cNvSpPr/>
          <p:nvPr/>
        </p:nvSpPr>
        <p:spPr>
          <a:xfrm>
            <a:off x="685800" y="5191992"/>
            <a:ext cx="1066800" cy="2286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/>
          <p:cNvSpPr/>
          <p:nvPr/>
        </p:nvSpPr>
        <p:spPr>
          <a:xfrm>
            <a:off x="3760959" y="5180444"/>
            <a:ext cx="1095664" cy="2286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ounded Rectangle 106"/>
          <p:cNvSpPr/>
          <p:nvPr/>
        </p:nvSpPr>
        <p:spPr>
          <a:xfrm>
            <a:off x="3876415" y="5466772"/>
            <a:ext cx="1065644" cy="228600"/>
          </a:xfrm>
          <a:prstGeom prst="round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ounded Rectangle 115"/>
          <p:cNvSpPr/>
          <p:nvPr/>
        </p:nvSpPr>
        <p:spPr>
          <a:xfrm>
            <a:off x="2324100" y="1066800"/>
            <a:ext cx="685800" cy="3238500"/>
          </a:xfrm>
          <a:prstGeom prst="roundRect">
            <a:avLst/>
          </a:prstGeom>
          <a:noFill/>
          <a:ln w="158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ounded Rectangle 116"/>
          <p:cNvSpPr/>
          <p:nvPr/>
        </p:nvSpPr>
        <p:spPr>
          <a:xfrm>
            <a:off x="3095336" y="1074880"/>
            <a:ext cx="447964" cy="3238500"/>
          </a:xfrm>
          <a:prstGeom prst="roundRect">
            <a:avLst/>
          </a:prstGeom>
          <a:noFill/>
          <a:ln w="158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ounded Rectangle 117"/>
          <p:cNvSpPr/>
          <p:nvPr/>
        </p:nvSpPr>
        <p:spPr>
          <a:xfrm>
            <a:off x="3607940" y="1066800"/>
            <a:ext cx="447964" cy="3238500"/>
          </a:xfrm>
          <a:prstGeom prst="roundRect">
            <a:avLst/>
          </a:prstGeom>
          <a:noFill/>
          <a:ln w="158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ounded Rectangle 118"/>
          <p:cNvSpPr/>
          <p:nvPr/>
        </p:nvSpPr>
        <p:spPr>
          <a:xfrm>
            <a:off x="1981200" y="914400"/>
            <a:ext cx="2133600" cy="3505200"/>
          </a:xfrm>
          <a:prstGeom prst="roundRect">
            <a:avLst/>
          </a:prstGeom>
          <a:noFill/>
          <a:ln w="158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0" name="Content Placeholder 5"/>
          <p:cNvGraphicFramePr>
            <a:graphicFrameLocks/>
          </p:cNvGraphicFramePr>
          <p:nvPr/>
        </p:nvGraphicFramePr>
        <p:xfrm>
          <a:off x="6096000" y="1472276"/>
          <a:ext cx="762000" cy="8229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762000"/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P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4, 5, 6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b,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e, g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1" name="Content Placeholder 5"/>
          <p:cNvGraphicFramePr>
            <a:graphicFrameLocks/>
          </p:cNvGraphicFramePr>
          <p:nvPr/>
        </p:nvGraphicFramePr>
        <p:xfrm>
          <a:off x="7066972" y="1463040"/>
          <a:ext cx="609600" cy="8229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09600"/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Q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7,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8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a,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d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2" name="Content Placeholder 5"/>
          <p:cNvGraphicFramePr>
            <a:graphicFrameLocks/>
          </p:cNvGraphicFramePr>
          <p:nvPr/>
        </p:nvGraphicFramePr>
        <p:xfrm>
          <a:off x="7924800" y="1463040"/>
          <a:ext cx="609600" cy="8229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09600"/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9,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10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c, f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3" name="Content Placeholder 5"/>
          <p:cNvGraphicFramePr>
            <a:graphicFrameLocks/>
          </p:cNvGraphicFramePr>
          <p:nvPr/>
        </p:nvGraphicFramePr>
        <p:xfrm>
          <a:off x="6819900" y="3025140"/>
          <a:ext cx="1143000" cy="8229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43000"/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cxnSp>
        <p:nvCxnSpPr>
          <p:cNvPr id="125" name="Straight Arrow Connector 124"/>
          <p:cNvCxnSpPr/>
          <p:nvPr/>
        </p:nvCxnSpPr>
        <p:spPr>
          <a:xfrm rot="16200000" flipV="1">
            <a:off x="6362700" y="2415540"/>
            <a:ext cx="723900" cy="4953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rot="5400000" flipH="1" flipV="1">
            <a:off x="6981536" y="2653376"/>
            <a:ext cx="74352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rot="5400000" flipH="1" flipV="1">
            <a:off x="7648286" y="2443826"/>
            <a:ext cx="743528" cy="4191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495300" y="780990"/>
            <a:ext cx="1333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Matrix  C</a:t>
            </a:r>
            <a:endParaRPr lang="en-US" sz="20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210300" y="780472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Class  diagram</a:t>
            </a:r>
            <a:endParaRPr lang="en-US" sz="2000" b="1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72533"/>
            <a:ext cx="3962400" cy="525462"/>
          </a:xfrm>
        </p:spPr>
        <p:txBody>
          <a:bodyPr lIns="0" tIns="0" rIns="0" bIns="0">
            <a:no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RMC Algebra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058333"/>
            <a:ext cx="8801100" cy="4381500"/>
          </a:xfrm>
        </p:spPr>
        <p:txBody>
          <a:bodyPr lIns="0" tIns="0" rIns="0" bIns="0">
            <a:noAutofit/>
          </a:bodyPr>
          <a:lstStyle/>
          <a:p>
            <a:pPr>
              <a:lnSpc>
                <a:spcPts val="3600"/>
              </a:lnSpc>
              <a:buNone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Matrix operations</a:t>
            </a:r>
          </a:p>
          <a:p>
            <a:pPr>
              <a:lnSpc>
                <a:spcPts val="36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submatricing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permutations.</a:t>
            </a:r>
          </a:p>
          <a:p>
            <a:pPr>
              <a:lnSpc>
                <a:spcPts val="3600"/>
              </a:lnSpc>
              <a:buNone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Relational operations</a:t>
            </a:r>
          </a:p>
          <a:p>
            <a:pPr>
              <a:lnSpc>
                <a:spcPts val="36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		joins, projections, normalization</a:t>
            </a:r>
          </a:p>
          <a:p>
            <a:pPr>
              <a:lnSpc>
                <a:spcPts val="3600"/>
              </a:lnSpc>
              <a:buNone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Graph operations</a:t>
            </a:r>
          </a:p>
          <a:p>
            <a:pPr>
              <a:lnSpc>
                <a:spcPts val="36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		searches, labels, paths</a:t>
            </a:r>
          </a:p>
          <a:p>
            <a:pPr>
              <a:lnSpc>
                <a:spcPts val="3600"/>
              </a:lnSpc>
              <a:buNone/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Set operations</a:t>
            </a:r>
          </a:p>
          <a:p>
            <a:pPr>
              <a:lnSpc>
                <a:spcPts val="36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		sub-superset, union, products</a:t>
            </a:r>
          </a:p>
          <a:p>
            <a:pPr>
              <a:lnSpc>
                <a:spcPts val="3600"/>
              </a:lnSpc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553200"/>
            <a:ext cx="7086600" cy="168275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SER 3534  -  A Relational Virtual Machine for Program Evolution.  Sergio Pissanetzky.  Sergio@SciControls.com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152400"/>
          </a:xfrm>
        </p:spPr>
        <p:txBody>
          <a:bodyPr/>
          <a:lstStyle/>
          <a:p>
            <a:fld id="{9648F39E-9C37-485F-AC97-16BB4BDF9F49}" type="slidenum">
              <a:rPr kumimoji="0" lang="en-US" smtClean="0">
                <a:latin typeface="Arial" pitchFamily="34" charset="0"/>
                <a:cs typeface="Arial" pitchFamily="34" charset="0"/>
              </a:rPr>
              <a:pPr/>
              <a:t>7</a:t>
            </a:fld>
            <a:endParaRPr kumimoji="0"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9300" y="5769000"/>
            <a:ext cx="3848100" cy="3693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Formal  algorithms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952500" y="5858933"/>
            <a:ext cx="723900" cy="313267"/>
          </a:xfrm>
          <a:prstGeom prst="rightArrow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2900" y="5672665"/>
            <a:ext cx="304800" cy="419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•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495300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An RMC-centric environment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SER 3534  -  A Relational Virtual Machine for Program Evolution.  Sergio Pissanetzky.  Sergio@SciControls.com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>
                <a:latin typeface="Arial" pitchFamily="34" charset="0"/>
                <a:cs typeface="Arial" pitchFamily="34" charset="0"/>
              </a:rPr>
              <a:pPr/>
              <a:t>8</a:t>
            </a:fld>
            <a:endParaRPr kumimoji="0"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200400" y="3200400"/>
            <a:ext cx="3162300" cy="10668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 algorithms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34100" y="1304278"/>
            <a:ext cx="1905000" cy="41022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business rules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1295400"/>
            <a:ext cx="3886200" cy="4191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 source  code</a:t>
            </a:r>
          </a:p>
        </p:txBody>
      </p:sp>
      <p:cxnSp>
        <p:nvCxnSpPr>
          <p:cNvPr id="25" name="Straight Arrow Connector 24"/>
          <p:cNvCxnSpPr>
            <a:stCxn id="6" idx="2"/>
          </p:cNvCxnSpPr>
          <p:nvPr/>
        </p:nvCxnSpPr>
        <p:spPr>
          <a:xfrm rot="10800000">
            <a:off x="1943100" y="3714750"/>
            <a:ext cx="1257300" cy="19050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90900" y="2324100"/>
            <a:ext cx="1257300" cy="4191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parser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00200" y="2324100"/>
            <a:ext cx="1447800" cy="4191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developers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3352800"/>
            <a:ext cx="1485900" cy="5715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language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module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rot="16200000" flipV="1">
            <a:off x="2364884" y="2016616"/>
            <a:ext cx="605028" cy="796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693812" y="2021188"/>
            <a:ext cx="614172" cy="796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8" idx="2"/>
          </p:cNvCxnSpPr>
          <p:nvPr/>
        </p:nvCxnSpPr>
        <p:spPr>
          <a:xfrm rot="16200000" flipH="1">
            <a:off x="3800475" y="2962275"/>
            <a:ext cx="533400" cy="95250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 flipH="1" flipV="1">
            <a:off x="552450" y="2533650"/>
            <a:ext cx="1638300" cy="1588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6200000" flipV="1">
            <a:off x="2686050" y="2800350"/>
            <a:ext cx="762000" cy="647700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6172201" y="2781299"/>
            <a:ext cx="761998" cy="685800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362700" y="4800600"/>
            <a:ext cx="1866900" cy="5715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other models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UML, CFG, DFD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924300" y="5524500"/>
            <a:ext cx="1905000" cy="5715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intermediate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representations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51856" y="2324100"/>
            <a:ext cx="1866900" cy="4191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developers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2" name="Straight Arrow Connector 61"/>
          <p:cNvCxnSpPr>
            <a:stCxn id="12" idx="2"/>
            <a:endCxn id="59" idx="0"/>
          </p:cNvCxnSpPr>
          <p:nvPr/>
        </p:nvCxnSpPr>
        <p:spPr>
          <a:xfrm rot="5400000">
            <a:off x="6781153" y="2018653"/>
            <a:ext cx="609600" cy="1294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16200000" flipV="1">
            <a:off x="4026408" y="4893228"/>
            <a:ext cx="1243584" cy="0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16200000" flipV="1">
            <a:off x="5943600" y="4152900"/>
            <a:ext cx="762000" cy="533400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6200000" flipH="1">
            <a:off x="6134100" y="4038600"/>
            <a:ext cx="876300" cy="647700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16200000" flipH="1">
            <a:off x="4255008" y="4902708"/>
            <a:ext cx="1243584" cy="0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23900" y="4648200"/>
            <a:ext cx="2705100" cy="5715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low level code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assembly, 3-address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 flipV="1">
            <a:off x="2552700" y="3962400"/>
            <a:ext cx="800100" cy="685800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0800000" flipV="1">
            <a:off x="2819400" y="4038600"/>
            <a:ext cx="723900" cy="609600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16200000" flipH="1">
            <a:off x="1946148" y="2016252"/>
            <a:ext cx="603504" cy="0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10400" y="3522292"/>
            <a:ext cx="1485900" cy="41910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interpreter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0800000" flipV="1">
            <a:off x="6343486" y="3848099"/>
            <a:ext cx="658368" cy="1"/>
          </a:xfrm>
          <a:prstGeom prst="straightConnector1">
            <a:avLst/>
          </a:prstGeom>
          <a:ln w="19050">
            <a:solidFill>
              <a:srgbClr val="FF000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341692" y="3619500"/>
            <a:ext cx="658368" cy="0"/>
          </a:xfrm>
          <a:prstGeom prst="straightConnector1">
            <a:avLst/>
          </a:prstGeom>
          <a:ln w="19050">
            <a:solidFill>
              <a:srgbClr val="00B0F0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6629400" cy="533400"/>
          </a:xfrm>
        </p:spPr>
        <p:txBody>
          <a:bodyPr wrap="square" lIns="0" tIns="0" rIns="0" bIns="0">
            <a:no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Summary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447800"/>
            <a:ext cx="8343900" cy="4156478"/>
          </a:xfrm>
        </p:spPr>
        <p:txBody>
          <a:bodyPr wrap="square" lIns="0" tIns="0" rIns="0" bIns="0">
            <a:noAutofit/>
          </a:bodyPr>
          <a:lstStyle/>
          <a:p>
            <a:pPr>
              <a:lnSpc>
                <a:spcPts val="5800"/>
              </a:lnSpc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Program          Mathematical object.</a:t>
            </a:r>
          </a:p>
          <a:p>
            <a:pPr>
              <a:lnSpc>
                <a:spcPts val="5800"/>
              </a:lnSpc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•  Turing complete         Universal.</a:t>
            </a:r>
          </a:p>
          <a:p>
            <a:pPr>
              <a:lnSpc>
                <a:spcPts val="5800"/>
              </a:lnSpc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Formal algebra          Algorithms.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5800"/>
              </a:lnSpc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•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Link to source code.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5800"/>
              </a:lnSpc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Coherence in program evolution.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599" y="6553200"/>
            <a:ext cx="389965" cy="152400"/>
          </a:xfrm>
        </p:spPr>
        <p:txBody>
          <a:bodyPr/>
          <a:lstStyle/>
          <a:p>
            <a:fld id="{9648F39E-9C37-485F-AC97-16BB4BDF9F49}" type="slidenum">
              <a:rPr kumimoji="0" lang="en-US" smtClean="0">
                <a:latin typeface="Arial" pitchFamily="34" charset="0"/>
                <a:cs typeface="Arial" pitchFamily="34" charset="0"/>
              </a:rPr>
              <a:pPr/>
              <a:t>9</a:t>
            </a:fld>
            <a:endParaRPr kumimoji="0"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7253344" cy="168275"/>
          </a:xfrm>
        </p:spPr>
        <p:txBody>
          <a:bodyPr/>
          <a:lstStyle/>
          <a:p>
            <a:r>
              <a:rPr lang="en-US" dirty="0" smtClean="0"/>
              <a:t>SER 3534  -  A Relational Virtual Machine for Program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Evolution</a:t>
            </a:r>
            <a:r>
              <a:rPr lang="en-US" dirty="0" smtClean="0"/>
              <a:t>.  Sergio Pissanetzky.  Sergio@SciControls.com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3069166" y="1892301"/>
            <a:ext cx="762000" cy="114300"/>
          </a:xfrm>
          <a:prstGeom prst="rightArrow">
            <a:avLst>
              <a:gd name="adj1" fmla="val 50000"/>
              <a:gd name="adj2" fmla="val 170000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4368801" y="3581400"/>
            <a:ext cx="762000" cy="114300"/>
          </a:xfrm>
          <a:prstGeom prst="rightArrow">
            <a:avLst>
              <a:gd name="adj1" fmla="val 50000"/>
              <a:gd name="adj2" fmla="val 170000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4495800" y="2713567"/>
            <a:ext cx="762000" cy="114300"/>
          </a:xfrm>
          <a:prstGeom prst="rightArrow">
            <a:avLst>
              <a:gd name="adj1" fmla="val 50000"/>
              <a:gd name="adj2" fmla="val 170000"/>
            </a:avLst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4461</TotalTime>
  <Words>1932</Words>
  <Application>Microsoft Office PowerPoint</Application>
  <PresentationFormat>On-screen Show (4:3)</PresentationFormat>
  <Paragraphs>492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 Relational Virtual Machine  for Program Evolution</vt:lpstr>
      <vt:lpstr>Motivation</vt:lpstr>
      <vt:lpstr>Using relations to represent a program is natural</vt:lpstr>
      <vt:lpstr>The  RMC  Model:    M = (C, Q)</vt:lpstr>
      <vt:lpstr>Slide 5</vt:lpstr>
      <vt:lpstr>Submodeling, encapsulation, inheritance </vt:lpstr>
      <vt:lpstr>RMC Algebra</vt:lpstr>
      <vt:lpstr>An RMC-centric environment</vt:lpstr>
      <vt:lpstr>Summary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Relational Virtual Machine for Program Evolution</dc:title>
  <dc:creator>Sergio Pissanetzky</dc:creator>
  <cp:lastModifiedBy>Sergio Pissanetzky</cp:lastModifiedBy>
  <cp:revision>401</cp:revision>
  <dcterms:created xsi:type="dcterms:W3CDTF">2007-05-03T20:38:14Z</dcterms:created>
  <dcterms:modified xsi:type="dcterms:W3CDTF">2007-06-21T15:00:34Z</dcterms:modified>
</cp:coreProperties>
</file>