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8" r:id="rId4"/>
    <p:sldId id="262" r:id="rId5"/>
    <p:sldId id="263" r:id="rId6"/>
    <p:sldId id="266" r:id="rId7"/>
    <p:sldId id="264" r:id="rId8"/>
    <p:sldId id="267" r:id="rId9"/>
    <p:sldId id="261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5" autoAdjust="0"/>
    <p:restoredTop sz="94708" autoAdjust="0"/>
  </p:normalViewPr>
  <p:slideViewPr>
    <p:cSldViewPr>
      <p:cViewPr varScale="1">
        <p:scale>
          <a:sx n="68" d="100"/>
          <a:sy n="68" d="100"/>
        </p:scale>
        <p:origin x="-114" y="-7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cicontrols.com/" TargetMode="External"/><Relationship Id="rId2" Type="http://schemas.openxmlformats.org/officeDocument/2006/relationships/hyperlink" Target="mailto:Sergio@SciControls.co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90600" y="2438400"/>
            <a:ext cx="7010400" cy="13181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u="sng" dirty="0" smtClean="0"/>
              <a:t>The Unification of Symmetry and Conservation</a:t>
            </a:r>
          </a:p>
          <a:p>
            <a:pPr algn="ctr">
              <a:lnSpc>
                <a:spcPct val="150000"/>
              </a:lnSpc>
            </a:pPr>
            <a:r>
              <a:rPr lang="en-US" sz="2800" dirty="0" smtClean="0"/>
              <a:t>Sergio Pissanetzky</a:t>
            </a:r>
            <a:endParaRPr 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8534400" y="228600"/>
            <a:ext cx="457200" cy="304800"/>
          </a:xfrm>
          <a:prstGeom prst="rect">
            <a:avLst/>
          </a:prstGeom>
          <a:noFill/>
        </p:spPr>
        <p:txBody>
          <a:bodyPr wrap="square" lIns="45720" rIns="45720" rtlCol="0" anchor="ctr" anchorCtr="1">
            <a:noAutofit/>
          </a:bodyPr>
          <a:lstStyle/>
          <a:p>
            <a:r>
              <a:rPr lang="en-US" sz="2400" dirty="0" smtClean="0"/>
              <a:t>1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" y="152400"/>
            <a:ext cx="655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The Unification of Symmetry and Conservation – Sergio Pissanetzky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295400" y="2057400"/>
            <a:ext cx="5867400" cy="3124200"/>
          </a:xfrm>
          <a:prstGeom prst="rect">
            <a:avLst/>
          </a:prstGeom>
          <a:noFill/>
        </p:spPr>
        <p:txBody>
          <a:bodyPr wrap="square" lIns="45720" rIns="45720" rtlCol="0" anchor="t" anchorCtr="0"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2400" dirty="0" smtClean="0"/>
              <a:t>  I propose a new </a:t>
            </a:r>
            <a:r>
              <a:rPr lang="en-US" sz="2400" dirty="0" smtClean="0"/>
              <a:t>Theory </a:t>
            </a:r>
            <a:r>
              <a:rPr lang="en-US" sz="2400" dirty="0" smtClean="0"/>
              <a:t>of Mechanics. 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  </a:t>
            </a:r>
            <a:r>
              <a:rPr lang="en-US" sz="2400" dirty="0" smtClean="0"/>
              <a:t>One </a:t>
            </a:r>
            <a:r>
              <a:rPr lang="en-US" sz="2400" dirty="0" smtClean="0"/>
              <a:t>fundamental principle: Causality. 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  </a:t>
            </a:r>
            <a:r>
              <a:rPr lang="en-US" sz="2400" dirty="0" smtClean="0"/>
              <a:t>One </a:t>
            </a:r>
            <a:r>
              <a:rPr lang="en-US" sz="2400" dirty="0" smtClean="0"/>
              <a:t>postulate: the action functional. 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  </a:t>
            </a:r>
            <a:r>
              <a:rPr lang="en-US" sz="2400" dirty="0" smtClean="0"/>
              <a:t>Discrete</a:t>
            </a:r>
            <a:r>
              <a:rPr lang="en-US" sz="2400" dirty="0" smtClean="0"/>
              <a:t>, scale free. </a:t>
            </a:r>
            <a:endParaRPr lang="en-US" sz="2400" dirty="0" smtClean="0"/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  Describes the system in “high resolution.”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  The </a:t>
            </a:r>
            <a:r>
              <a:rPr lang="en-US" sz="2400" dirty="0" smtClean="0"/>
              <a:t>granularity of description</a:t>
            </a:r>
            <a:r>
              <a:rPr lang="en-US" sz="2400" dirty="0" smtClean="0"/>
              <a:t> </a:t>
            </a:r>
            <a:r>
              <a:rPr lang="en-US" sz="2400" dirty="0" smtClean="0"/>
              <a:t>is </a:t>
            </a:r>
            <a:r>
              <a:rPr lang="en-US" sz="2400" dirty="0" smtClean="0"/>
              <a:t>adjustable.</a:t>
            </a:r>
            <a:endParaRPr lang="en-US" sz="2400" dirty="0" smtClean="0"/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  There are no assumptions of smoothness.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  Applies to all </a:t>
            </a:r>
            <a:r>
              <a:rPr lang="en-US" sz="2400" dirty="0" smtClean="0"/>
              <a:t>dynamical </a:t>
            </a:r>
            <a:r>
              <a:rPr lang="en-US" sz="2400" dirty="0" smtClean="0"/>
              <a:t>systems.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895600" y="1066800"/>
            <a:ext cx="2209800" cy="381000"/>
          </a:xfrm>
          <a:prstGeom prst="rect">
            <a:avLst/>
          </a:prstGeom>
          <a:noFill/>
        </p:spPr>
        <p:txBody>
          <a:bodyPr wrap="square" lIns="45720" rIns="45720" rtlCol="0" anchor="ctr" anchorCtr="1">
            <a:noAutofit/>
          </a:bodyPr>
          <a:lstStyle/>
          <a:p>
            <a:r>
              <a:rPr lang="en-US" sz="2800" b="1" dirty="0" smtClean="0"/>
              <a:t>THE THEORY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8534400" y="228600"/>
            <a:ext cx="457200" cy="304800"/>
          </a:xfrm>
          <a:prstGeom prst="rect">
            <a:avLst/>
          </a:prstGeom>
          <a:noFill/>
        </p:spPr>
        <p:txBody>
          <a:bodyPr wrap="square" lIns="45720" rIns="45720" rtlCol="0" anchor="ctr" anchorCtr="1">
            <a:noAutofit/>
          </a:bodyPr>
          <a:lstStyle/>
          <a:p>
            <a:r>
              <a:rPr lang="en-US" sz="2400" dirty="0" smtClean="0"/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" y="152400"/>
            <a:ext cx="655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The Unification of Symmetry and Conservation – Sergio Pissanetzky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34400" y="228600"/>
            <a:ext cx="457200" cy="304800"/>
          </a:xfrm>
          <a:prstGeom prst="rect">
            <a:avLst/>
          </a:prstGeom>
          <a:noFill/>
        </p:spPr>
        <p:txBody>
          <a:bodyPr wrap="square" lIns="45720" rIns="45720" rtlCol="0" anchor="ctr" anchorCtr="1">
            <a:noAutofit/>
          </a:bodyPr>
          <a:lstStyle/>
          <a:p>
            <a:r>
              <a:rPr lang="en-US" sz="2400" dirty="0" smtClean="0"/>
              <a:t>3</a:t>
            </a:r>
            <a:endParaRPr lang="en-US" sz="2400" dirty="0"/>
          </a:p>
        </p:txBody>
      </p:sp>
      <p:sp>
        <p:nvSpPr>
          <p:cNvPr id="6" name="Oval 5"/>
          <p:cNvSpPr/>
          <p:nvPr/>
        </p:nvSpPr>
        <p:spPr>
          <a:xfrm>
            <a:off x="2362200" y="2697480"/>
            <a:ext cx="304800" cy="274320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rtlCol="0" anchor="ctr" anchorCtr="1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A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3429000" y="2087880"/>
            <a:ext cx="304800" cy="274320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rtlCol="0" anchor="ctr" anchorCtr="1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B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429000" y="2697480"/>
            <a:ext cx="304800" cy="274320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rtlCol="0" anchor="ctr" anchorCtr="1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C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3429000" y="3307080"/>
            <a:ext cx="304800" cy="274320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rtlCol="0" anchor="ctr" anchorCtr="1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D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953000" y="1935480"/>
            <a:ext cx="304800" cy="274320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rtlCol="0" anchor="ctr" anchorCtr="1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E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4953000" y="2392680"/>
            <a:ext cx="304800" cy="274320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rtlCol="0" anchor="ctr" anchorCtr="1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F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4953000" y="2849880"/>
            <a:ext cx="304800" cy="274320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rtlCol="0" anchor="ctr" anchorCtr="1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G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4953000" y="3261360"/>
            <a:ext cx="304800" cy="274320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rtlCol="0" anchor="ctr" anchorCtr="1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H</a:t>
            </a: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15" name="Straight Arrow Connector 14"/>
          <p:cNvCxnSpPr>
            <a:stCxn id="6" idx="6"/>
            <a:endCxn id="7" idx="2"/>
          </p:cNvCxnSpPr>
          <p:nvPr/>
        </p:nvCxnSpPr>
        <p:spPr>
          <a:xfrm flipV="1">
            <a:off x="2667000" y="2225040"/>
            <a:ext cx="762000" cy="609600"/>
          </a:xfrm>
          <a:prstGeom prst="straightConnector1">
            <a:avLst/>
          </a:prstGeom>
          <a:ln w="19050">
            <a:solidFill>
              <a:schemeClr val="tx1"/>
            </a:solidFill>
            <a:headEnd w="med" len="lg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6" idx="6"/>
            <a:endCxn id="8" idx="2"/>
          </p:cNvCxnSpPr>
          <p:nvPr/>
        </p:nvCxnSpPr>
        <p:spPr>
          <a:xfrm>
            <a:off x="2667000" y="2834640"/>
            <a:ext cx="762000" cy="0"/>
          </a:xfrm>
          <a:prstGeom prst="straightConnector1">
            <a:avLst/>
          </a:prstGeom>
          <a:ln w="19050">
            <a:solidFill>
              <a:schemeClr val="tx1"/>
            </a:solidFill>
            <a:headEnd w="med" len="lg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6" idx="6"/>
            <a:endCxn id="9" idx="2"/>
          </p:cNvCxnSpPr>
          <p:nvPr/>
        </p:nvCxnSpPr>
        <p:spPr>
          <a:xfrm>
            <a:off x="2667000" y="2834640"/>
            <a:ext cx="762000" cy="609600"/>
          </a:xfrm>
          <a:prstGeom prst="straightConnector1">
            <a:avLst/>
          </a:prstGeom>
          <a:ln w="19050">
            <a:solidFill>
              <a:schemeClr val="tx1"/>
            </a:solidFill>
            <a:headEnd w="med" len="lg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7" idx="6"/>
            <a:endCxn id="10" idx="2"/>
          </p:cNvCxnSpPr>
          <p:nvPr/>
        </p:nvCxnSpPr>
        <p:spPr>
          <a:xfrm flipV="1">
            <a:off x="3733800" y="2072640"/>
            <a:ext cx="1219200" cy="152400"/>
          </a:xfrm>
          <a:prstGeom prst="straightConnector1">
            <a:avLst/>
          </a:prstGeom>
          <a:ln w="19050">
            <a:solidFill>
              <a:schemeClr val="tx1"/>
            </a:solidFill>
            <a:headEnd w="med" len="lg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7" idx="6"/>
            <a:endCxn id="11" idx="2"/>
          </p:cNvCxnSpPr>
          <p:nvPr/>
        </p:nvCxnSpPr>
        <p:spPr>
          <a:xfrm>
            <a:off x="3733800" y="2225040"/>
            <a:ext cx="1219200" cy="304800"/>
          </a:xfrm>
          <a:prstGeom prst="straightConnector1">
            <a:avLst/>
          </a:prstGeom>
          <a:ln w="19050">
            <a:solidFill>
              <a:schemeClr val="tx1"/>
            </a:solidFill>
            <a:headEnd w="med" len="lg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7" idx="6"/>
            <a:endCxn id="12" idx="2"/>
          </p:cNvCxnSpPr>
          <p:nvPr/>
        </p:nvCxnSpPr>
        <p:spPr>
          <a:xfrm>
            <a:off x="3733800" y="2225040"/>
            <a:ext cx="1219200" cy="762000"/>
          </a:xfrm>
          <a:prstGeom prst="straightConnector1">
            <a:avLst/>
          </a:prstGeom>
          <a:ln w="19050">
            <a:solidFill>
              <a:schemeClr val="tx1"/>
            </a:solidFill>
            <a:headEnd w="med" len="lg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7" idx="6"/>
            <a:endCxn id="13" idx="2"/>
          </p:cNvCxnSpPr>
          <p:nvPr/>
        </p:nvCxnSpPr>
        <p:spPr>
          <a:xfrm>
            <a:off x="3733800" y="2225040"/>
            <a:ext cx="1219200" cy="1173480"/>
          </a:xfrm>
          <a:prstGeom prst="straightConnector1">
            <a:avLst/>
          </a:prstGeom>
          <a:ln w="19050">
            <a:solidFill>
              <a:schemeClr val="tx1"/>
            </a:solidFill>
            <a:headEnd w="med" len="lg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1600200" y="4419600"/>
            <a:ext cx="5486400" cy="1371600"/>
          </a:xfrm>
          <a:prstGeom prst="rect">
            <a:avLst/>
          </a:prstGeom>
          <a:noFill/>
        </p:spPr>
        <p:txBody>
          <a:bodyPr wrap="square" lIns="45720" rIns="45720" rtlCol="0" anchor="ctr" anchorCtr="1">
            <a:noAutofit/>
          </a:bodyPr>
          <a:lstStyle/>
          <a:p>
            <a:r>
              <a:rPr lang="en-US" sz="2800" dirty="0" smtClean="0"/>
              <a:t>Statistical  methods: probabilities.</a:t>
            </a:r>
          </a:p>
          <a:p>
            <a:r>
              <a:rPr lang="en-US" sz="2800" dirty="0" smtClean="0"/>
              <a:t>Differential  methods: smoothness.</a:t>
            </a:r>
          </a:p>
          <a:p>
            <a:r>
              <a:rPr lang="en-US" sz="2800" dirty="0" smtClean="0"/>
              <a:t>Causal </a:t>
            </a:r>
            <a:r>
              <a:rPr lang="en-US" sz="2800" dirty="0" smtClean="0"/>
              <a:t>Mechanics</a:t>
            </a:r>
            <a:r>
              <a:rPr lang="en-US" sz="2800" dirty="0" smtClean="0"/>
              <a:t> </a:t>
            </a:r>
            <a:r>
              <a:rPr lang="en-US" sz="2800" dirty="0" smtClean="0"/>
              <a:t>is general.</a:t>
            </a:r>
            <a:endParaRPr lang="en-US" sz="2800" dirty="0"/>
          </a:p>
        </p:txBody>
      </p:sp>
      <p:sp>
        <p:nvSpPr>
          <p:cNvPr id="22" name="TextBox 21"/>
          <p:cNvSpPr txBox="1"/>
          <p:nvPr/>
        </p:nvSpPr>
        <p:spPr>
          <a:xfrm>
            <a:off x="2286000" y="1066800"/>
            <a:ext cx="3429000" cy="381000"/>
          </a:xfrm>
          <a:prstGeom prst="rect">
            <a:avLst/>
          </a:prstGeom>
          <a:noFill/>
        </p:spPr>
        <p:txBody>
          <a:bodyPr wrap="square" lIns="45720" rIns="45720" rtlCol="0" anchor="ctr" anchorCtr="1">
            <a:noAutofit/>
          </a:bodyPr>
          <a:lstStyle/>
          <a:p>
            <a:r>
              <a:rPr lang="en-US" sz="2800" b="1" dirty="0" smtClean="0"/>
              <a:t>PLACING THE THEORY</a:t>
            </a:r>
            <a:endParaRPr lang="en-US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743200" y="838200"/>
            <a:ext cx="1905000" cy="381000"/>
          </a:xfrm>
          <a:prstGeom prst="rect">
            <a:avLst/>
          </a:prstGeom>
          <a:noFill/>
        </p:spPr>
        <p:txBody>
          <a:bodyPr wrap="square" lIns="45720" rIns="45720" rtlCol="0" anchor="ctr" anchorCtr="1">
            <a:noAutofit/>
          </a:bodyPr>
          <a:lstStyle/>
          <a:p>
            <a:r>
              <a:rPr lang="en-US" sz="2800" b="1" dirty="0" smtClean="0"/>
              <a:t>MODEL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381000" y="1524000"/>
            <a:ext cx="8305800" cy="3200400"/>
          </a:xfrm>
          <a:prstGeom prst="rect">
            <a:avLst/>
          </a:prstGeom>
          <a:noFill/>
          <a:ln>
            <a:noFill/>
          </a:ln>
        </p:spPr>
        <p:txBody>
          <a:bodyPr wrap="square" lIns="45720" rIns="45720" rtlCol="0" anchor="t" anchorCtr="0"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2400" dirty="0" smtClean="0"/>
              <a:t>  The model is a causal set. 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  If not familiar with causal sets think of a computer program. </a:t>
            </a:r>
            <a:r>
              <a:rPr lang="en-US" sz="2400" dirty="0" smtClean="0"/>
              <a:t> </a:t>
            </a:r>
            <a:endParaRPr lang="en-US" sz="2400" dirty="0" smtClean="0"/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  The action functional is </a:t>
            </a:r>
            <a:r>
              <a:rPr lang="en-US" sz="2400" dirty="0" smtClean="0"/>
              <a:t>the metric</a:t>
            </a:r>
            <a:r>
              <a:rPr lang="en-US" sz="2400" dirty="0" smtClean="0"/>
              <a:t> </a:t>
            </a:r>
            <a:r>
              <a:rPr lang="en-US" sz="2400" dirty="0" smtClean="0"/>
              <a:t>for causal sets.</a:t>
            </a:r>
            <a:endParaRPr lang="en-US" sz="2400" dirty="0" smtClean="0"/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  System specified by variables, states, transitions, trajectories: </a:t>
            </a:r>
          </a:p>
          <a:p>
            <a:r>
              <a:rPr lang="en-US" sz="2400" dirty="0" smtClean="0"/>
              <a:t>	variables     </a:t>
            </a:r>
            <a:r>
              <a:rPr lang="en-US" sz="2400" dirty="0" smtClean="0">
                <a:sym typeface="Wingdings" pitchFamily="2" charset="2"/>
              </a:rPr>
              <a:t> elements</a:t>
            </a:r>
          </a:p>
          <a:p>
            <a:r>
              <a:rPr lang="en-US" sz="2400" dirty="0" smtClean="0">
                <a:sym typeface="Wingdings" pitchFamily="2" charset="2"/>
              </a:rPr>
              <a:t>	transitions   causal relations</a:t>
            </a:r>
          </a:p>
          <a:p>
            <a:r>
              <a:rPr lang="en-US" sz="2400" dirty="0" smtClean="0">
                <a:sym typeface="Wingdings" pitchFamily="2" charset="2"/>
              </a:rPr>
              <a:t>	trajectories  legal permutations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 smtClean="0">
                <a:sym typeface="Wingdings" pitchFamily="2" charset="2"/>
              </a:rPr>
              <a:t>  However, the </a:t>
            </a:r>
            <a:r>
              <a:rPr lang="en-US" sz="2400" dirty="0" smtClean="0"/>
              <a:t>transition probabilities are irrelevant.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2400" y="152400"/>
            <a:ext cx="655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The Unification of Symmetry and Conservation – Sergio Pissanetzky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534400" y="228600"/>
            <a:ext cx="457200" cy="304800"/>
          </a:xfrm>
          <a:prstGeom prst="rect">
            <a:avLst/>
          </a:prstGeom>
          <a:noFill/>
        </p:spPr>
        <p:txBody>
          <a:bodyPr wrap="square" lIns="45720" rIns="45720" rtlCol="0" anchor="ctr" anchorCtr="1">
            <a:noAutofit/>
          </a:bodyPr>
          <a:lstStyle/>
          <a:p>
            <a:r>
              <a:rPr lang="en-US" sz="2400" dirty="0" smtClean="0"/>
              <a:t>4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981200" y="1295400"/>
            <a:ext cx="4191000" cy="381000"/>
          </a:xfrm>
          <a:prstGeom prst="rect">
            <a:avLst/>
          </a:prstGeom>
          <a:noFill/>
        </p:spPr>
        <p:txBody>
          <a:bodyPr wrap="square" lIns="45720" rIns="45720" rtlCol="0" anchor="ctr" anchorCtr="1">
            <a:noAutofit/>
          </a:bodyPr>
          <a:lstStyle/>
          <a:p>
            <a:r>
              <a:rPr lang="en-US" sz="2800" b="1" dirty="0" smtClean="0"/>
              <a:t>PRINCIPLE  OF  SYMMETRY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609600" y="2209800"/>
            <a:ext cx="8229600" cy="2438400"/>
          </a:xfrm>
          <a:prstGeom prst="rect">
            <a:avLst/>
          </a:prstGeom>
          <a:noFill/>
        </p:spPr>
        <p:txBody>
          <a:bodyPr wrap="square" lIns="45720" rIns="45720" rtlCol="0" anchor="t" anchorCtr="0"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2400" dirty="0" smtClean="0"/>
              <a:t>  A causal set always has a symmetry of the action. 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  The symmetry is represented by the legal permutations. 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  A causal set always has a conservation law.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  A causal set always has a conserved quantity.   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  Hence, the principle of symmetry follows from causality. 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  </a:t>
            </a:r>
            <a:r>
              <a:rPr lang="en-US" sz="2400" dirty="0" smtClean="0"/>
              <a:t>A</a:t>
            </a:r>
            <a:r>
              <a:rPr lang="en-US" sz="2400" dirty="0" smtClean="0"/>
              <a:t>ll </a:t>
            </a:r>
            <a:r>
              <a:rPr lang="en-US" sz="2400" dirty="0" smtClean="0"/>
              <a:t>conserved quantities are </a:t>
            </a:r>
            <a:r>
              <a:rPr lang="en-US" sz="2400" dirty="0" smtClean="0"/>
              <a:t>determined by the theory.</a:t>
            </a:r>
            <a:endParaRPr lang="en-US" sz="2400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152400" y="152400"/>
            <a:ext cx="655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The Unification of Symmetry and Conservation – Sergio Pissanetzky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534400" y="228600"/>
            <a:ext cx="457200" cy="304800"/>
          </a:xfrm>
          <a:prstGeom prst="rect">
            <a:avLst/>
          </a:prstGeom>
          <a:noFill/>
        </p:spPr>
        <p:txBody>
          <a:bodyPr wrap="square" lIns="45720" rIns="45720" rtlCol="0" anchor="ctr" anchorCtr="1">
            <a:noAutofit/>
          </a:bodyPr>
          <a:lstStyle/>
          <a:p>
            <a:r>
              <a:rPr lang="en-US" sz="2400" dirty="0" smtClean="0"/>
              <a:t>5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057400" y="1219200"/>
            <a:ext cx="4495800" cy="381000"/>
          </a:xfrm>
          <a:prstGeom prst="rect">
            <a:avLst/>
          </a:prstGeom>
          <a:noFill/>
        </p:spPr>
        <p:txBody>
          <a:bodyPr wrap="square" lIns="45720" rIns="45720" rtlCol="0" anchor="ctr" anchorCtr="1">
            <a:noAutofit/>
          </a:bodyPr>
          <a:lstStyle/>
          <a:p>
            <a:r>
              <a:rPr lang="en-US" sz="2800" b="1" dirty="0" smtClean="0"/>
              <a:t>PRINCIPLE  OF  LEAST-ACTION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762000" y="2133600"/>
            <a:ext cx="7696200" cy="2743200"/>
          </a:xfrm>
          <a:prstGeom prst="rect">
            <a:avLst/>
          </a:prstGeom>
          <a:noFill/>
        </p:spPr>
        <p:txBody>
          <a:bodyPr wrap="square" lIns="45720" rIns="45720" rtlCol="0" anchor="t" anchorCtr="0"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2400" dirty="0" smtClean="0"/>
              <a:t>  The action functional is the natural metric of causal sets.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  The action depends on the </a:t>
            </a:r>
            <a:r>
              <a:rPr lang="en-US" sz="2400" dirty="0" smtClean="0"/>
              <a:t>trajectory.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 </a:t>
            </a:r>
            <a:r>
              <a:rPr lang="en-US" sz="2400" dirty="0" smtClean="0"/>
              <a:t> The trajectory is represented by a permutation. </a:t>
            </a:r>
            <a:endParaRPr lang="en-US" sz="2400" dirty="0" smtClean="0"/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  The subset of least-action permutations is a grupoid.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  The grupoid has a group-theoretical block system. 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  The block system is the unique conserved quantity. 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  Hence, least-action also follows from causality.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2400" y="152400"/>
            <a:ext cx="655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The Unification of Symmetry and Conservation – Sergio Pissanetzky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534400" y="228600"/>
            <a:ext cx="457200" cy="304800"/>
          </a:xfrm>
          <a:prstGeom prst="rect">
            <a:avLst/>
          </a:prstGeom>
          <a:noFill/>
        </p:spPr>
        <p:txBody>
          <a:bodyPr wrap="square" lIns="45720" rIns="45720" rtlCol="0" anchor="ctr" anchorCtr="1">
            <a:noAutofit/>
          </a:bodyPr>
          <a:lstStyle/>
          <a:p>
            <a:r>
              <a:rPr lang="en-US" sz="2400" dirty="0" smtClean="0"/>
              <a:t>6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819400" y="838200"/>
            <a:ext cx="2209800" cy="381000"/>
          </a:xfrm>
          <a:prstGeom prst="rect">
            <a:avLst/>
          </a:prstGeom>
          <a:noFill/>
        </p:spPr>
        <p:txBody>
          <a:bodyPr wrap="square" lIns="45720" rIns="45720" rtlCol="0" anchor="ctr" anchorCtr="1">
            <a:noAutofit/>
          </a:bodyPr>
          <a:lstStyle/>
          <a:p>
            <a:r>
              <a:rPr lang="en-US" sz="2800" b="1" dirty="0" smtClean="0"/>
              <a:t>PREDICTIONS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505264" y="1600200"/>
            <a:ext cx="8229600" cy="3810000"/>
          </a:xfrm>
          <a:prstGeom prst="rect">
            <a:avLst/>
          </a:prstGeom>
          <a:noFill/>
        </p:spPr>
        <p:txBody>
          <a:bodyPr wrap="square" lIns="45720" rIns="45720" rtlCol="0" anchor="t" anchorCtr="0"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2400" dirty="0" smtClean="0"/>
              <a:t>  </a:t>
            </a:r>
            <a:r>
              <a:rPr lang="en-US" sz="2400" dirty="0" smtClean="0"/>
              <a:t>The theory </a:t>
            </a:r>
            <a:r>
              <a:rPr lang="en-US" sz="2400" dirty="0" smtClean="0"/>
              <a:t>applies to all systems, even the brain. </a:t>
            </a:r>
            <a:r>
              <a:rPr lang="en-US" sz="2400" dirty="0" smtClean="0"/>
              <a:t> </a:t>
            </a:r>
            <a:endParaRPr lang="en-US" sz="2400" dirty="0" smtClean="0"/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  In 2011, I predicted optimally short dendritic trees in the </a:t>
            </a:r>
            <a:r>
              <a:rPr lang="en-US" sz="2400" dirty="0" smtClean="0"/>
              <a:t>mammalian </a:t>
            </a:r>
            <a:r>
              <a:rPr lang="en-US" sz="2400" dirty="0" smtClean="0"/>
              <a:t>brain. 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  At that time a non-optimal 4/3 power law was accepted. 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  </a:t>
            </a:r>
            <a:r>
              <a:rPr lang="en-US" sz="2400" dirty="0" smtClean="0"/>
              <a:t>I</a:t>
            </a:r>
            <a:r>
              <a:rPr lang="en-US" sz="2400" dirty="0" smtClean="0"/>
              <a:t>n </a:t>
            </a:r>
            <a:r>
              <a:rPr lang="en-US" sz="2400" dirty="0" smtClean="0"/>
              <a:t>2012, Cuntz proposed a 2/3 optimally short power law</a:t>
            </a:r>
            <a:r>
              <a:rPr lang="en-US" sz="2400" dirty="0" smtClean="0"/>
              <a:t>.</a:t>
            </a:r>
            <a:endParaRPr lang="en-US" sz="2400" dirty="0" smtClean="0"/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  Hence, the prediction is confirmed.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  This is a </a:t>
            </a:r>
            <a:r>
              <a:rPr lang="en-US" sz="2400" dirty="0" smtClean="0"/>
              <a:t>major </a:t>
            </a:r>
            <a:r>
              <a:rPr lang="en-US" sz="2400" dirty="0" smtClean="0"/>
              <a:t>success for the theory</a:t>
            </a:r>
            <a:r>
              <a:rPr lang="en-US" sz="2400" dirty="0" smtClean="0"/>
              <a:t>.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 </a:t>
            </a:r>
            <a:r>
              <a:rPr lang="en-US" sz="2400" dirty="0" smtClean="0"/>
              <a:t> The theory also applies in Physics. </a:t>
            </a:r>
            <a:endParaRPr lang="en-US" sz="2400" dirty="0" smtClean="0"/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  </a:t>
            </a:r>
            <a:r>
              <a:rPr lang="en-US" sz="2400" dirty="0" smtClean="0"/>
              <a:t>Predicted Noether’s </a:t>
            </a:r>
            <a:r>
              <a:rPr lang="en-US" sz="2400" dirty="0" smtClean="0"/>
              <a:t>theorem </a:t>
            </a:r>
            <a:r>
              <a:rPr lang="en-US" sz="2400" dirty="0" smtClean="0"/>
              <a:t>as </a:t>
            </a:r>
            <a:r>
              <a:rPr lang="en-US" sz="2400" dirty="0" smtClean="0"/>
              <a:t>a particular case of </a:t>
            </a:r>
            <a:r>
              <a:rPr lang="en-US" sz="2400" dirty="0" smtClean="0"/>
              <a:t>the </a:t>
            </a:r>
            <a:r>
              <a:rPr lang="en-US" sz="2400" dirty="0" smtClean="0"/>
              <a:t>theory. 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  Already proved a small part of Noether’s theorem.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2400" y="152400"/>
            <a:ext cx="655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The Unification of Symmetry and Conservation – Sergio Pissanetzky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534400" y="228600"/>
            <a:ext cx="457200" cy="304800"/>
          </a:xfrm>
          <a:prstGeom prst="rect">
            <a:avLst/>
          </a:prstGeom>
          <a:noFill/>
        </p:spPr>
        <p:txBody>
          <a:bodyPr wrap="square" lIns="45720" rIns="45720" rtlCol="0" anchor="ctr" anchorCtr="1">
            <a:noAutofit/>
          </a:bodyPr>
          <a:lstStyle/>
          <a:p>
            <a:r>
              <a:rPr lang="en-US" sz="2400" dirty="0" smtClean="0"/>
              <a:t>7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819400" y="1143000"/>
            <a:ext cx="1905000" cy="381000"/>
          </a:xfrm>
          <a:prstGeom prst="rect">
            <a:avLst/>
          </a:prstGeom>
          <a:noFill/>
        </p:spPr>
        <p:txBody>
          <a:bodyPr wrap="square" lIns="45720" rIns="45720" rtlCol="0" anchor="ctr" anchorCtr="1">
            <a:noAutofit/>
          </a:bodyPr>
          <a:lstStyle/>
          <a:p>
            <a:r>
              <a:rPr lang="en-US" sz="2800" b="1" dirty="0" smtClean="0"/>
              <a:t>FEATURES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914400" y="1905000"/>
            <a:ext cx="7467600" cy="3810000"/>
          </a:xfrm>
          <a:prstGeom prst="rect">
            <a:avLst/>
          </a:prstGeom>
          <a:noFill/>
        </p:spPr>
        <p:txBody>
          <a:bodyPr wrap="square" lIns="45720" rIns="45720" rtlCol="0" anchor="t" anchorCtr="0"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2400" dirty="0" smtClean="0"/>
              <a:t>  This theory has exceptional features. 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  It is simple, elegant, and general.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  Has only one principle and one postulate. 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  Does not divide Physics into micro/macro scales.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  Does not divide Physics into simple/complex systems.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  No limit in the granularity of the description. 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  Infinitely many conserved quantities, all computable.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  </a:t>
            </a:r>
            <a:r>
              <a:rPr lang="en-US" sz="2400" dirty="0" smtClean="0"/>
              <a:t>Satisfies Smolin </a:t>
            </a:r>
            <a:r>
              <a:rPr lang="en-US" sz="2400" dirty="0" smtClean="0"/>
              <a:t>rules for a scientific </a:t>
            </a:r>
            <a:r>
              <a:rPr lang="en-US" sz="2400" dirty="0" smtClean="0"/>
              <a:t>theory.</a:t>
            </a:r>
            <a:endParaRPr lang="en-US" sz="2400" dirty="0" smtClean="0"/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  </a:t>
            </a:r>
            <a:r>
              <a:rPr lang="en-US" sz="2400" dirty="0" smtClean="0"/>
              <a:t>Is </a:t>
            </a:r>
            <a:r>
              <a:rPr lang="en-US" sz="2400" dirty="0" smtClean="0"/>
              <a:t>confirmable, falsifiable, and  the hypothesis are the simplest among theories.</a:t>
            </a:r>
          </a:p>
          <a:p>
            <a:endParaRPr lang="en-US" sz="24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152400" y="152400"/>
            <a:ext cx="655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The Unification of Symmetry and Conservation – Sergio Pissanetzky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534400" y="228600"/>
            <a:ext cx="457200" cy="304800"/>
          </a:xfrm>
          <a:prstGeom prst="rect">
            <a:avLst/>
          </a:prstGeom>
          <a:noFill/>
        </p:spPr>
        <p:txBody>
          <a:bodyPr wrap="square" lIns="45720" rIns="45720" rtlCol="0" anchor="ctr" anchorCtr="1">
            <a:noAutofit/>
          </a:bodyPr>
          <a:lstStyle/>
          <a:p>
            <a:r>
              <a:rPr lang="en-US" sz="2400" dirty="0" smtClean="0"/>
              <a:t>8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57400" y="3505200"/>
            <a:ext cx="4191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hlinkClick r:id="rId2"/>
              </a:rPr>
              <a:t>Sergio@SciControls.com</a:t>
            </a:r>
            <a:endParaRPr lang="en-US" sz="2400" dirty="0" smtClean="0"/>
          </a:p>
          <a:p>
            <a:pPr algn="ctr"/>
            <a:endParaRPr lang="en-US" sz="2400" dirty="0" smtClean="0"/>
          </a:p>
          <a:p>
            <a:pPr algn="ctr"/>
            <a:r>
              <a:rPr lang="en-US" sz="2400" dirty="0" smtClean="0">
                <a:hlinkClick r:id="rId3"/>
              </a:rPr>
              <a:t>www.SciControls.com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1600200" y="1447800"/>
            <a:ext cx="4953000" cy="1219200"/>
          </a:xfrm>
          <a:prstGeom prst="rect">
            <a:avLst/>
          </a:prstGeom>
          <a:noFill/>
        </p:spPr>
        <p:txBody>
          <a:bodyPr wrap="square" lIns="45720" rIns="45720" rtlCol="0" anchor="t" anchorCtr="0">
            <a:noAutofit/>
          </a:bodyPr>
          <a:lstStyle/>
          <a:p>
            <a:pPr algn="ctr">
              <a:lnSpc>
                <a:spcPct val="150000"/>
              </a:lnSpc>
            </a:pPr>
            <a:r>
              <a:rPr lang="en-US" sz="2800" dirty="0" smtClean="0"/>
              <a:t>I call this theory:</a:t>
            </a:r>
          </a:p>
          <a:p>
            <a:pPr algn="ctr">
              <a:lnSpc>
                <a:spcPct val="150000"/>
              </a:lnSpc>
            </a:pPr>
            <a:r>
              <a:rPr lang="en-US" sz="2800" u="sng" dirty="0" smtClean="0"/>
              <a:t>The theory of Causal Mechanics</a:t>
            </a:r>
            <a:endParaRPr lang="en-US" sz="2400" u="sng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152400" y="152400"/>
            <a:ext cx="655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The Unification of Symmetry and Conservation – Sergio Pissanetzky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534400" y="228600"/>
            <a:ext cx="457200" cy="304800"/>
          </a:xfrm>
          <a:prstGeom prst="rect">
            <a:avLst/>
          </a:prstGeom>
          <a:noFill/>
        </p:spPr>
        <p:txBody>
          <a:bodyPr wrap="square" lIns="45720" rIns="45720" rtlCol="0" anchor="ctr" anchorCtr="1">
            <a:noAutofit/>
          </a:bodyPr>
          <a:lstStyle/>
          <a:p>
            <a:r>
              <a:rPr lang="en-US" sz="2400" dirty="0" smtClean="0"/>
              <a:t>9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lIns="45720" rIns="45720" rtlCol="0" anchor="ctr" anchorCtr="1">
        <a:noAutofit/>
      </a:bodyPr>
      <a:lstStyle>
        <a:defPPr>
          <a:defRPr dirty="0"/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1421</TotalTime>
  <Words>561</Words>
  <Application>Microsoft Office PowerPoint</Application>
  <PresentationFormat>On-screen Show (4:3)</PresentationFormat>
  <Paragraphs>89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SergioPissanetzky</dc:creator>
  <cp:lastModifiedBy>SergioPissanetzky</cp:lastModifiedBy>
  <cp:revision>124</cp:revision>
  <dcterms:created xsi:type="dcterms:W3CDTF">2006-08-16T00:00:00Z</dcterms:created>
  <dcterms:modified xsi:type="dcterms:W3CDTF">2013-04-02T19:57:28Z</dcterms:modified>
</cp:coreProperties>
</file>