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7" r:id="rId5"/>
    <p:sldId id="262" r:id="rId6"/>
    <p:sldId id="264" r:id="rId7"/>
    <p:sldId id="266" r:id="rId8"/>
    <p:sldId id="260" r:id="rId9"/>
    <p:sldId id="263" r:id="rId10"/>
    <p:sldId id="268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3" autoAdjust="0"/>
    <p:restoredTop sz="81037" autoAdjust="0"/>
  </p:normalViewPr>
  <p:slideViewPr>
    <p:cSldViewPr>
      <p:cViewPr varScale="1">
        <p:scale>
          <a:sx n="91" d="100"/>
          <a:sy n="91" d="100"/>
        </p:scale>
        <p:origin x="-157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5933A9-F9C9-432F-80F9-FC008310AF48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05E3B3-A44C-4800-8A13-7E3B2BFAE7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present</a:t>
            </a:r>
            <a:r>
              <a:rPr lang="en-US" baseline="0" dirty="0" smtClean="0"/>
              <a:t> the Matrix Model of Computation  MMC.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5E3B3-A44C-4800-8A13-7E3B2BFAE7F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original code, not object-oriented, has been refactored into object-oriented</a:t>
            </a:r>
            <a:r>
              <a:rPr lang="en-US" baseline="0" dirty="0" smtClean="0"/>
              <a:t> code.</a:t>
            </a:r>
          </a:p>
          <a:p>
            <a:r>
              <a:rPr lang="en-US" baseline="0" dirty="0" smtClean="0"/>
              <a:t>Class G has a constructor and a method go. Class H has a constructor and a method go.</a:t>
            </a:r>
          </a:p>
          <a:p>
            <a:r>
              <a:rPr lang="en-US" baseline="0" dirty="0" smtClean="0"/>
              <a:t>The code can be written in C++, Java, C#.</a:t>
            </a:r>
          </a:p>
          <a:p>
            <a:r>
              <a:rPr lang="en-US" baseline="0" dirty="0" smtClean="0"/>
              <a:t>I can now rewrite matrix Q in terms of the new classes and repeat all the procedure.</a:t>
            </a:r>
          </a:p>
          <a:p>
            <a:r>
              <a:rPr lang="en-US" baseline="0" dirty="0" smtClean="0"/>
              <a:t>I am going to leave you with a question: Where did the objects come from?</a:t>
            </a:r>
          </a:p>
          <a:p>
            <a:r>
              <a:rPr lang="en-US" baseline="0" dirty="0" smtClean="0"/>
              <a:t>I didn’t make </a:t>
            </a:r>
            <a:r>
              <a:rPr lang="en-US" baseline="0" smtClean="0"/>
              <a:t>them myself. </a:t>
            </a:r>
            <a:r>
              <a:rPr lang="en-US" baseline="0" dirty="0" smtClean="0"/>
              <a:t>I didn’t tell the algorithm to make objects ...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5E3B3-A44C-4800-8A13-7E3B2BFAE7F9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an amazing result, but I conjecture that our mind uses the same process to make objects.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5E3B3-A44C-4800-8A13-7E3B2BFAE7F9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matrix model consists of two sparse matrices: the matrix of services</a:t>
            </a:r>
            <a:r>
              <a:rPr lang="en-US" baseline="0" dirty="0" smtClean="0"/>
              <a:t> C, and the matrix of sequences Q.</a:t>
            </a:r>
          </a:p>
          <a:p>
            <a:r>
              <a:rPr lang="en-US" dirty="0" smtClean="0"/>
              <a:t>In this talk I can only discuss matrix C.</a:t>
            </a:r>
          </a:p>
          <a:p>
            <a:r>
              <a:rPr lang="en-US" dirty="0" smtClean="0"/>
              <a:t>The</a:t>
            </a:r>
            <a:r>
              <a:rPr lang="en-US" baseline="0" dirty="0" smtClean="0"/>
              <a:t> model has two forms: imperative, and canonical.</a:t>
            </a:r>
          </a:p>
          <a:p>
            <a:r>
              <a:rPr lang="en-US" baseline="0" dirty="0" smtClean="0"/>
              <a:t>This talk </a:t>
            </a:r>
            <a:r>
              <a:rPr lang="en-US" baseline="0" dirty="0" smtClean="0"/>
              <a:t>is restricted to </a:t>
            </a:r>
            <a:r>
              <a:rPr lang="en-US" baseline="0" dirty="0" smtClean="0"/>
              <a:t>the imperative </a:t>
            </a:r>
            <a:r>
              <a:rPr lang="en-US" baseline="0" dirty="0" smtClean="0"/>
              <a:t>form and to matrix C.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5E3B3-A44C-4800-8A13-7E3B2BFAE7F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Here is an example of matrix C. </a:t>
            </a:r>
            <a:r>
              <a:rPr lang="en-US" dirty="0" smtClean="0"/>
              <a:t>Matrix C describes a set of relations.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Each row is a tuple in one of the relations, called a </a:t>
            </a:r>
            <a:r>
              <a:rPr lang="en-US" i="0" dirty="0" smtClean="0"/>
              <a:t>service</a:t>
            </a:r>
            <a:r>
              <a:rPr lang="en-US" dirty="0" smtClean="0"/>
              <a:t>.  Each column is a variable</a:t>
            </a:r>
            <a:r>
              <a:rPr lang="en-US" baseline="0" dirty="0" smtClean="0"/>
              <a:t> used in the services.</a:t>
            </a:r>
          </a:p>
          <a:p>
            <a:r>
              <a:rPr lang="en-US" dirty="0" smtClean="0"/>
              <a:t>On the left, I have listed a simple program, or perhaps a set of equations</a:t>
            </a:r>
            <a:r>
              <a:rPr lang="en-US" baseline="0" dirty="0" smtClean="0"/>
              <a:t>. On the top I have listed all the variables.</a:t>
            </a:r>
            <a:endParaRPr lang="en-US" dirty="0" smtClean="0"/>
          </a:p>
          <a:p>
            <a:r>
              <a:rPr lang="en-US" dirty="0" smtClean="0"/>
              <a:t>For</a:t>
            </a:r>
            <a:r>
              <a:rPr lang="en-US" baseline="0" dirty="0" smtClean="0"/>
              <a:t> each row, I have declared the role played by each variable, examples tb, te, th.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conversion can be done by a parser.</a:t>
            </a:r>
            <a:r>
              <a:rPr lang="en-US" baseline="0" dirty="0" smtClean="0"/>
              <a:t> The matrix contains the same information as the program. </a:t>
            </a:r>
          </a:p>
          <a:p>
            <a:r>
              <a:rPr lang="en-US" dirty="0" smtClean="0"/>
              <a:t>If I look at a row, I can see what variables are used by that service,</a:t>
            </a:r>
            <a:r>
              <a:rPr lang="en-US" baseline="0" dirty="0" smtClean="0"/>
              <a:t> and how they are used.</a:t>
            </a:r>
            <a:endParaRPr lang="en-US" dirty="0" smtClean="0"/>
          </a:p>
          <a:p>
            <a:r>
              <a:rPr lang="en-US" dirty="0" smtClean="0"/>
              <a:t>If I look</a:t>
            </a:r>
            <a:r>
              <a:rPr lang="en-US" baseline="0" dirty="0" smtClean="0"/>
              <a:t> at a column, I can see the entire lifecycle of a variable. The pink extent is the scope of the variable.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5E3B3-A44C-4800-8A13-7E3B2BFAE7F9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MMC is simple, but very rich in features. Explain the features.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</a:t>
            </a:r>
            <a:r>
              <a:rPr lang="en-US" baseline="0" dirty="0" smtClean="0"/>
              <a:t> this talk I can address only two or three of the features.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In particular, I will argue that there are objects and classes of objects an inheritance hierarchies hidden in matrix C.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 will present an algorithm that can reveal this natural ontology: the SCA algorithm.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5E3B3-A44C-4800-8A13-7E3B2BFAE7F9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Matrix</a:t>
            </a:r>
            <a:r>
              <a:rPr lang="en-US" baseline="0" dirty="0" smtClean="0"/>
              <a:t> C contains the natural ontology of the system.</a:t>
            </a:r>
          </a:p>
          <a:p>
            <a:r>
              <a:rPr lang="en-US" baseline="0" dirty="0" smtClean="0"/>
              <a:t>The SCA algorithm finds the natural ontology.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5E3B3-A44C-4800-8A13-7E3B2BFAE7F9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 is one motivation for the SCA. The profile is the union of all scopes. </a:t>
            </a:r>
          </a:p>
          <a:p>
            <a:r>
              <a:rPr lang="en-US" dirty="0" smtClean="0"/>
              <a:t>This profile is too big. There is no reason to initialize variables so far ahead of their use.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5E3B3-A44C-4800-8A13-7E3B2BFAE7F9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 is another motivation for SCA. A different view of the matrix</a:t>
            </a:r>
            <a:r>
              <a:rPr lang="en-US" baseline="0" dirty="0" smtClean="0"/>
              <a:t> shows </a:t>
            </a:r>
            <a:r>
              <a:rPr lang="en-US" dirty="0" smtClean="0"/>
              <a:t>a channel where data flows. </a:t>
            </a:r>
          </a:p>
          <a:p>
            <a:r>
              <a:rPr lang="en-US" dirty="0" smtClean="0"/>
              <a:t>Data is contained in variables.</a:t>
            </a:r>
            <a:r>
              <a:rPr lang="en-US" baseline="0" dirty="0" smtClean="0"/>
              <a:t> I flows from the C where the variable is initialized, down the scope,</a:t>
            </a:r>
          </a:p>
          <a:p>
            <a:r>
              <a:rPr lang="en-US" baseline="0" dirty="0" smtClean="0"/>
              <a:t>it is intercepted by the A of a service, and conveyed horizontally to another C.</a:t>
            </a:r>
          </a:p>
          <a:p>
            <a:r>
              <a:rPr lang="en-US" baseline="0" dirty="0" smtClean="0"/>
              <a:t>At that point, the data is used to initialize another variable, and then discarded.</a:t>
            </a:r>
            <a:endParaRPr lang="en-US" dirty="0" smtClean="0"/>
          </a:p>
          <a:p>
            <a:r>
              <a:rPr lang="en-US" dirty="0" smtClean="0"/>
              <a:t>This channel is very wide and disorganized. Data flows are too long and entangled. I call it turbulent flow.</a:t>
            </a:r>
          </a:p>
          <a:p>
            <a:r>
              <a:rPr lang="en-US" dirty="0" smtClean="0"/>
              <a:t>The motivation is that I want to make the channel narrower and better organized.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5E3B3-A44C-4800-8A13-7E3B2BFAE7F9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 is how SCA works: service</a:t>
            </a:r>
            <a:r>
              <a:rPr lang="en-US" baseline="0" dirty="0" smtClean="0"/>
              <a:t> commutation. Two services commute if the order of initialization/use is not reversed.</a:t>
            </a:r>
          </a:p>
          <a:p>
            <a:r>
              <a:rPr lang="en-US" baseline="0" dirty="0" smtClean="0"/>
              <a:t>The green services are commutative, the pink services are not. Repeated commutation can be used to reduce the profile. </a:t>
            </a:r>
          </a:p>
          <a:p>
            <a:r>
              <a:rPr lang="en-US" baseline="0" dirty="0" smtClean="0"/>
              <a:t>The blue service can be shifted two steps up, first by commuting it with the orange service, then with the yellow service. </a:t>
            </a:r>
          </a:p>
          <a:p>
            <a:r>
              <a:rPr lang="en-US" baseline="0" dirty="0" smtClean="0"/>
              <a:t>Profile is reduced in all three columns: tl, ta, td. </a:t>
            </a:r>
          </a:p>
          <a:p>
            <a:r>
              <a:rPr lang="en-US" baseline="0" dirty="0" smtClean="0"/>
              <a:t>Some commutations reduce the profile, others can increase it, still others leave the profile unchanged.</a:t>
            </a:r>
          </a:p>
          <a:p>
            <a:r>
              <a:rPr lang="en-US" baseline="0" dirty="0" smtClean="0"/>
              <a:t>The algorithm systematically selects commutations that reduce the profile, and stops when no more such commutations are possible. </a:t>
            </a:r>
          </a:p>
          <a:p>
            <a:r>
              <a:rPr lang="en-US" baseline="0" dirty="0" smtClean="0"/>
              <a:t>The result is the minimum profile. </a:t>
            </a:r>
          </a:p>
          <a:p>
            <a:r>
              <a:rPr lang="en-US" baseline="0" dirty="0" smtClean="0"/>
              <a:t>But as the profile gets smaller, other things happen: the services coalesce together into highly cohesive but weakly coupled clusters, </a:t>
            </a:r>
            <a:r>
              <a:rPr lang="en-US" baseline="0" smtClean="0"/>
              <a:t>forming objects.</a:t>
            </a:r>
            <a:endParaRPr lang="en-US" baseline="0" dirty="0" smtClean="0"/>
          </a:p>
          <a:p>
            <a:r>
              <a:rPr lang="en-US" baseline="0" dirty="0" smtClean="0"/>
              <a:t>Service commutation is a refactoring operation.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5E3B3-A44C-4800-8A13-7E3B2BFAE7F9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Narrow, well-organized channel. The scopes are short, no entanglement </a:t>
            </a:r>
            <a:r>
              <a:rPr lang="en-US" dirty="0" smtClean="0">
                <a:sym typeface="Wingdings" pitchFamily="2" charset="2"/>
              </a:rPr>
              <a:t></a:t>
            </a:r>
            <a:r>
              <a:rPr lang="en-US" dirty="0" smtClean="0"/>
              <a:t> Laminar flow.</a:t>
            </a:r>
          </a:p>
          <a:p>
            <a:r>
              <a:rPr lang="en-US" dirty="0" smtClean="0"/>
              <a:t>More important: the matrix is partitioned into diagonal blocks. No flows cross the dotted lines </a:t>
            </a:r>
            <a:r>
              <a:rPr lang="en-US" dirty="0" smtClean="0">
                <a:sym typeface="Wingdings" pitchFamily="2" charset="2"/>
              </a:rPr>
              <a:t></a:t>
            </a:r>
            <a:r>
              <a:rPr lang="en-US" dirty="0" smtClean="0"/>
              <a:t> encapsulation!</a:t>
            </a:r>
          </a:p>
          <a:p>
            <a:r>
              <a:rPr lang="en-US" dirty="0" smtClean="0"/>
              <a:t>Both the data and the functions that use it have been encapsulated </a:t>
            </a:r>
            <a:r>
              <a:rPr lang="en-US" dirty="0" smtClean="0">
                <a:sym typeface="Wingdings" pitchFamily="2" charset="2"/>
              </a:rPr>
              <a:t></a:t>
            </a:r>
            <a:r>
              <a:rPr lang="en-US" dirty="0" smtClean="0"/>
              <a:t> objects!</a:t>
            </a:r>
          </a:p>
          <a:p>
            <a:r>
              <a:rPr lang="en-US" dirty="0" smtClean="0"/>
              <a:t>There are 6 objects, but only two classes </a:t>
            </a:r>
            <a:r>
              <a:rPr lang="en-US" dirty="0" smtClean="0">
                <a:sym typeface="Wingdings" pitchFamily="2" charset="2"/>
              </a:rPr>
              <a:t></a:t>
            </a:r>
            <a:r>
              <a:rPr lang="en-US" dirty="0" smtClean="0"/>
              <a:t> SCA has revealed the natural ontology!</a:t>
            </a:r>
          </a:p>
          <a:p>
            <a:r>
              <a:rPr lang="en-US" dirty="0" smtClean="0"/>
              <a:t>The objects</a:t>
            </a:r>
            <a:r>
              <a:rPr lang="en-US" baseline="0" dirty="0" smtClean="0"/>
              <a:t> </a:t>
            </a:r>
            <a:r>
              <a:rPr lang="en-US" dirty="0" smtClean="0"/>
              <a:t>inherit from previously existing objects</a:t>
            </a:r>
            <a:r>
              <a:rPr lang="en-US" baseline="0" dirty="0" smtClean="0"/>
              <a:t> </a:t>
            </a:r>
            <a:r>
              <a:rPr lang="en-US" baseline="0" dirty="0" smtClean="0">
                <a:sym typeface="Wingdings" pitchFamily="2" charset="2"/>
              </a:rPr>
              <a:t> SCA has revealed the inheritance hierarchy.</a:t>
            </a:r>
            <a:endParaRPr lang="en-US" dirty="0" smtClean="0"/>
          </a:p>
          <a:p>
            <a:r>
              <a:rPr lang="en-US" dirty="0" smtClean="0"/>
              <a:t>The program  has also been “refactored”. The objects can be extracted as submodels.</a:t>
            </a:r>
          </a:p>
          <a:p>
            <a:r>
              <a:rPr lang="en-US" dirty="0" smtClean="0"/>
              <a:t>Call</a:t>
            </a:r>
            <a:r>
              <a:rPr lang="en-US" baseline="0" dirty="0" smtClean="0"/>
              <a:t> G the big class and H the small 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05E3B3-A44C-4800-8A13-7E3B2BFAE7F9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903E-EC55-4361-8AD7-A01AC38FF989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5219-4F29-4E08-924A-6A8A7D9831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903E-EC55-4361-8AD7-A01AC38FF989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5219-4F29-4E08-924A-6A8A7D9831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903E-EC55-4361-8AD7-A01AC38FF989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5219-4F29-4E08-924A-6A8A7D9831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903E-EC55-4361-8AD7-A01AC38FF989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5219-4F29-4E08-924A-6A8A7D9831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903E-EC55-4361-8AD7-A01AC38FF989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5219-4F29-4E08-924A-6A8A7D9831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903E-EC55-4361-8AD7-A01AC38FF989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5219-4F29-4E08-924A-6A8A7D9831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903E-EC55-4361-8AD7-A01AC38FF989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5219-4F29-4E08-924A-6A8A7D9831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903E-EC55-4361-8AD7-A01AC38FF989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5219-4F29-4E08-924A-6A8A7D9831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903E-EC55-4361-8AD7-A01AC38FF989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5219-4F29-4E08-924A-6A8A7D9831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903E-EC55-4361-8AD7-A01AC38FF989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5219-4F29-4E08-924A-6A8A7D9831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D903E-EC55-4361-8AD7-A01AC38FF989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D5219-4F29-4E08-924A-6A8A7D9831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D903E-EC55-4361-8AD7-A01AC38FF989}" type="datetimeFigureOut">
              <a:rPr lang="en-US" smtClean="0"/>
              <a:pPr/>
              <a:t>6/24/2008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4D5219-4F29-4E08-924A-6A8A7D9831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524000"/>
            <a:ext cx="8305800" cy="2286000"/>
          </a:xfrm>
        </p:spPr>
        <p:txBody>
          <a:bodyPr>
            <a:normAutofit fontScale="90000"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The Matrix Model of Computation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(MMC)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4495800"/>
            <a:ext cx="3048000" cy="381000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Sergio Pissanetzky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743200" y="1295400"/>
          <a:ext cx="3657599" cy="3352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57599"/>
              </a:tblGrid>
              <a:tr h="279400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G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gx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gx.go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(a, d,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fx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rx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vx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);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H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hx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hx.go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(b,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fx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vx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);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G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gy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gy.go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(a, d,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fy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ry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vy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);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H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hy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hy.go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(b,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fy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vy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);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G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gz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gz.go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(a, d,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fz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rz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vz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);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H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hz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 =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hz.go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(b,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fz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800" b="0" dirty="0" err="1" smtClean="0">
                          <a:latin typeface="Arial" pitchFamily="34" charset="0"/>
                          <a:cs typeface="Arial" pitchFamily="34" charset="0"/>
                        </a:rPr>
                        <a:t>vz</a:t>
                      </a:r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);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03096" y="152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u="sng" dirty="0" smtClean="0">
                <a:latin typeface="Arial" pitchFamily="34" charset="0"/>
                <a:cs typeface="Arial" pitchFamily="34" charset="0"/>
              </a:rPr>
              <a:t>The refactored code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5282625"/>
            <a:ext cx="746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Where did the objects come from?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457200"/>
            <a:ext cx="63246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CONCLUSIONS  AND  OUTLOOK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72533" y="1280160"/>
          <a:ext cx="8695267" cy="4770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2944"/>
                <a:gridCol w="839232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●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Objects and inheritance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occur naturally in systems. They can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be revealed by the SCA algorithm.</a:t>
                      </a:r>
                      <a:endParaRPr lang="en-US" sz="2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●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Impact on Computer Science, Software Engineering,</a:t>
                      </a:r>
                    </a:p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Refactoring, the</a:t>
                      </a:r>
                      <a:r>
                        <a:rPr lang="en-US" sz="2800" baseline="0" dirty="0" smtClean="0">
                          <a:latin typeface="Arial" pitchFamily="34" charset="0"/>
                          <a:cs typeface="Arial" pitchFamily="34" charset="0"/>
                        </a:rPr>
                        <a:t> Semantic Web, Artificial Intelligence, Biology, Neuroscience, Linguistics.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●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Conjecture: Our mind uses the same process to</a:t>
                      </a:r>
                    </a:p>
                    <a:p>
                      <a:r>
                        <a:rPr lang="en-US" sz="2800" dirty="0" smtClean="0">
                          <a:latin typeface="Arial" pitchFamily="34" charset="0"/>
                          <a:cs typeface="Arial" pitchFamily="34" charset="0"/>
                        </a:rPr>
                        <a:t>make objects.</a:t>
                      </a:r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182880"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  <a:tr h="502920"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en-US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5800"/>
            <a:ext cx="7924800" cy="5287963"/>
          </a:xfrm>
        </p:spPr>
        <p:txBody>
          <a:bodyPr lIns="0" rIns="0">
            <a:normAutofit/>
          </a:bodyPr>
          <a:lstStyle/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MMC consists of two sparse matrices: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 = (C, Q)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C = Matrix of Services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Q = Matrix of Sequences</a:t>
            </a:r>
          </a:p>
          <a:p>
            <a:pPr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model has two forms: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●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imperative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form</a:t>
            </a: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●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canonical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form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718738" y="558807"/>
          <a:ext cx="6400796" cy="60959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*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55599" y="550340"/>
          <a:ext cx="1295399" cy="60959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399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tc = a * fz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tj = b * fx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tf = d * vz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tk = b * fy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tb = a * fy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te = d * vy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tl = b * fz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ta = a * fx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td = d * vx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wz = vz + tl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tg = ta + td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wx = vx + tj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sx = rx + tg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th = tb + te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wy = vy + tk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ti = tc + tf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sz = rz + ti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sy = ry + th</a:t>
                      </a:r>
                      <a:endParaRPr lang="en-US" sz="1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057399" y="191351"/>
          <a:ext cx="6062148" cy="29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</a:tblGrid>
              <a:tr h="2946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28600" y="177801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PROGRAM</a:t>
            </a:r>
            <a:endParaRPr lang="en-US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246534" y="228603"/>
            <a:ext cx="62653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DATA</a:t>
            </a:r>
            <a:endParaRPr lang="en-US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8305800" y="558792"/>
          <a:ext cx="533400" cy="60706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fz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 fx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 vz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 fy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fy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 vy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 fz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fx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 vx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rx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rz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ry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457200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The MMC is simple, yet very rich in features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74134" y="1371600"/>
          <a:ext cx="8305800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93066"/>
                <a:gridCol w="304800"/>
                <a:gridCol w="4207934"/>
              </a:tblGrid>
              <a:tr h="5715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Universal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Natural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ontology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Mathematically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formal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Dynamic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mode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Turing – equivalent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Self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– organizing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Quantum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equivalent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Connectionist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Relational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database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Massively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parallel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Computer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 program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Data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channel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Algebra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of operations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Transformations,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refactorings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Formal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algorithms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rial" pitchFamily="34" charset="0"/>
                          <a:cs typeface="Arial" pitchFamily="34" charset="0"/>
                        </a:rPr>
                        <a:t>Training</a:t>
                      </a:r>
                      <a:r>
                        <a:rPr lang="en-US" sz="2400" baseline="0" dirty="0" smtClean="0">
                          <a:latin typeface="Arial" pitchFamily="34" charset="0"/>
                          <a:cs typeface="Arial" pitchFamily="34" charset="0"/>
                        </a:rPr>
                        <a:t> modes</a:t>
                      </a:r>
                      <a:endParaRPr lang="en-US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76072" y="1676400"/>
            <a:ext cx="7848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u="sng" dirty="0" smtClean="0">
                <a:latin typeface="Arial" pitchFamily="34" charset="0"/>
                <a:cs typeface="Arial" pitchFamily="34" charset="0"/>
              </a:rPr>
              <a:t>The Scope Constriction Algorithm</a:t>
            </a:r>
          </a:p>
          <a:p>
            <a:pPr algn="ctr"/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4000" dirty="0" smtClean="0">
                <a:latin typeface="Arial" pitchFamily="34" charset="0"/>
                <a:cs typeface="Arial" pitchFamily="34" charset="0"/>
              </a:rPr>
              <a:t>(SCA)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491077"/>
          <a:ext cx="6063912" cy="60959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417493"/>
            <a:ext cx="1905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Profile of</a:t>
            </a:r>
          </a:p>
          <a:p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matrix C</a:t>
            </a:r>
            <a:endParaRPr lang="en-US" sz="32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5987" y="191351"/>
          <a:ext cx="6062148" cy="29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</a:tblGrid>
              <a:tr h="2946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" name="Table 59"/>
          <p:cNvGraphicFramePr>
            <a:graphicFrameLocks noGrp="1"/>
          </p:cNvGraphicFramePr>
          <p:nvPr/>
        </p:nvGraphicFramePr>
        <p:xfrm>
          <a:off x="2288271" y="493656"/>
          <a:ext cx="6063912" cy="609598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278673" y="457200"/>
            <a:ext cx="1550127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200" u="sng" dirty="0" smtClean="0">
                <a:latin typeface="Arial" pitchFamily="34" charset="0"/>
                <a:cs typeface="Arial" pitchFamily="34" charset="0"/>
              </a:rPr>
              <a:t>Data channel</a:t>
            </a:r>
            <a:endParaRPr lang="en-US" sz="32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2288255" y="185463"/>
          <a:ext cx="6062148" cy="29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</a:tblGrid>
              <a:tr h="2946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sp>
        <p:nvSpPr>
          <p:cNvPr id="35" name="Right Arrow 34"/>
          <p:cNvSpPr/>
          <p:nvPr/>
        </p:nvSpPr>
        <p:spPr>
          <a:xfrm>
            <a:off x="6902600" y="6340373"/>
            <a:ext cx="118872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ight Arrow 35"/>
          <p:cNvSpPr/>
          <p:nvPr/>
        </p:nvSpPr>
        <p:spPr>
          <a:xfrm>
            <a:off x="4879068" y="3964967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ight Arrow 36"/>
          <p:cNvSpPr/>
          <p:nvPr/>
        </p:nvSpPr>
        <p:spPr>
          <a:xfrm>
            <a:off x="4557337" y="3634766"/>
            <a:ext cx="82296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ight Arrow 37"/>
          <p:cNvSpPr/>
          <p:nvPr/>
        </p:nvSpPr>
        <p:spPr>
          <a:xfrm>
            <a:off x="2864003" y="4312099"/>
            <a:ext cx="32004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Right Arrow 38"/>
          <p:cNvSpPr/>
          <p:nvPr/>
        </p:nvSpPr>
        <p:spPr>
          <a:xfrm>
            <a:off x="3202668" y="5663040"/>
            <a:ext cx="420624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ight Arrow 39"/>
          <p:cNvSpPr/>
          <p:nvPr/>
        </p:nvSpPr>
        <p:spPr>
          <a:xfrm>
            <a:off x="2525338" y="5663040"/>
            <a:ext cx="512064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ight Arrow 40"/>
          <p:cNvSpPr/>
          <p:nvPr/>
        </p:nvSpPr>
        <p:spPr>
          <a:xfrm>
            <a:off x="3541336" y="5319633"/>
            <a:ext cx="352044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ight Arrow 41"/>
          <p:cNvSpPr/>
          <p:nvPr/>
        </p:nvSpPr>
        <p:spPr>
          <a:xfrm>
            <a:off x="4235603" y="4985707"/>
            <a:ext cx="2468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ight Arrow 42"/>
          <p:cNvSpPr/>
          <p:nvPr/>
        </p:nvSpPr>
        <p:spPr>
          <a:xfrm>
            <a:off x="5912003" y="4642300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ight Arrow 43"/>
          <p:cNvSpPr/>
          <p:nvPr/>
        </p:nvSpPr>
        <p:spPr>
          <a:xfrm>
            <a:off x="5243137" y="3964967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ight Arrow 44"/>
          <p:cNvSpPr/>
          <p:nvPr/>
        </p:nvSpPr>
        <p:spPr>
          <a:xfrm>
            <a:off x="7571472" y="5993241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ight Arrow 45"/>
          <p:cNvSpPr/>
          <p:nvPr/>
        </p:nvSpPr>
        <p:spPr>
          <a:xfrm>
            <a:off x="3871537" y="4985707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ight Arrow 46"/>
          <p:cNvSpPr/>
          <p:nvPr/>
        </p:nvSpPr>
        <p:spPr>
          <a:xfrm rot="5400000">
            <a:off x="4416622" y="3458489"/>
            <a:ext cx="77724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ight Arrow 47"/>
          <p:cNvSpPr/>
          <p:nvPr/>
        </p:nvSpPr>
        <p:spPr>
          <a:xfrm rot="5400000">
            <a:off x="2380388" y="3462724"/>
            <a:ext cx="283464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Right Arrow 48"/>
          <p:cNvSpPr/>
          <p:nvPr/>
        </p:nvSpPr>
        <p:spPr>
          <a:xfrm rot="5400000">
            <a:off x="1721680" y="3452563"/>
            <a:ext cx="347472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Right Arrow 49"/>
          <p:cNvSpPr/>
          <p:nvPr/>
        </p:nvSpPr>
        <p:spPr>
          <a:xfrm rot="5400000">
            <a:off x="1040115" y="3465262"/>
            <a:ext cx="416052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ight Arrow 50"/>
          <p:cNvSpPr/>
          <p:nvPr/>
        </p:nvSpPr>
        <p:spPr>
          <a:xfrm rot="5400000">
            <a:off x="1212834" y="2615210"/>
            <a:ext cx="31546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ight Arrow 51"/>
          <p:cNvSpPr/>
          <p:nvPr/>
        </p:nvSpPr>
        <p:spPr>
          <a:xfrm rot="5400000">
            <a:off x="30273" y="3113895"/>
            <a:ext cx="484632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ight Arrow 52"/>
          <p:cNvSpPr/>
          <p:nvPr/>
        </p:nvSpPr>
        <p:spPr>
          <a:xfrm rot="5400000">
            <a:off x="4086421" y="3119821"/>
            <a:ext cx="77724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ight Arrow 53"/>
          <p:cNvSpPr/>
          <p:nvPr/>
        </p:nvSpPr>
        <p:spPr>
          <a:xfrm rot="5400000">
            <a:off x="2897194" y="3626976"/>
            <a:ext cx="2468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ight Arrow 54"/>
          <p:cNvSpPr/>
          <p:nvPr/>
        </p:nvSpPr>
        <p:spPr>
          <a:xfrm rot="5400000">
            <a:off x="5587901" y="4306003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ight Arrow 55"/>
          <p:cNvSpPr/>
          <p:nvPr/>
        </p:nvSpPr>
        <p:spPr>
          <a:xfrm rot="5400000">
            <a:off x="4906843" y="3628670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ight Arrow 56"/>
          <p:cNvSpPr/>
          <p:nvPr/>
        </p:nvSpPr>
        <p:spPr>
          <a:xfrm rot="5400000">
            <a:off x="7437527" y="5835929"/>
            <a:ext cx="13716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Right Arrow 57"/>
          <p:cNvSpPr/>
          <p:nvPr/>
        </p:nvSpPr>
        <p:spPr>
          <a:xfrm rot="5400000">
            <a:off x="6257273" y="5664904"/>
            <a:ext cx="11430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105400" y="1647216"/>
            <a:ext cx="2667000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“Turbulent” flow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493656"/>
          <a:ext cx="6063912" cy="609598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7022" y="418981"/>
            <a:ext cx="2133600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u="sng" dirty="0" smtClean="0">
                <a:latin typeface="Arial" pitchFamily="34" charset="0"/>
                <a:cs typeface="Arial" pitchFamily="34" charset="0"/>
              </a:rPr>
              <a:t>Service Commutation</a:t>
            </a:r>
            <a:endParaRPr lang="en-US" sz="2800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0" y="185463"/>
          <a:ext cx="6062148" cy="29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</a:tblGrid>
              <a:tr h="2946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th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endParaRPr lang="en-US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38941" y="387995"/>
          <a:ext cx="6063912" cy="609598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  <a:gridCol w="336884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</a:t>
                      </a: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kern="1200" dirty="0" smtClean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38666"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en-US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Right Arrow 6"/>
          <p:cNvSpPr/>
          <p:nvPr/>
        </p:nvSpPr>
        <p:spPr>
          <a:xfrm rot="5400000">
            <a:off x="4097111" y="2828766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 rot="5400000">
            <a:off x="6112179" y="4877699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 rot="5400000">
            <a:off x="2077304" y="813698"/>
            <a:ext cx="45720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ight Arrow 13"/>
          <p:cNvSpPr/>
          <p:nvPr/>
        </p:nvSpPr>
        <p:spPr>
          <a:xfrm rot="5400000">
            <a:off x="2549404" y="976259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ight Arrow 14"/>
          <p:cNvSpPr/>
          <p:nvPr/>
        </p:nvSpPr>
        <p:spPr>
          <a:xfrm rot="5400000">
            <a:off x="7604004" y="6047794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 rot="5400000">
            <a:off x="6926672" y="5387392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ight Arrow 16"/>
          <p:cNvSpPr/>
          <p:nvPr/>
        </p:nvSpPr>
        <p:spPr>
          <a:xfrm rot="5400000">
            <a:off x="5584198" y="4024259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Arrow 17"/>
          <p:cNvSpPr/>
          <p:nvPr/>
        </p:nvSpPr>
        <p:spPr>
          <a:xfrm rot="5400000">
            <a:off x="4903140" y="3360472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ight Arrow 18"/>
          <p:cNvSpPr/>
          <p:nvPr/>
        </p:nvSpPr>
        <p:spPr>
          <a:xfrm rot="5400000">
            <a:off x="4564472" y="3025192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 rot="5400000">
            <a:off x="3556937" y="1997339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ight Arrow 20"/>
          <p:cNvSpPr/>
          <p:nvPr/>
        </p:nvSpPr>
        <p:spPr>
          <a:xfrm rot="5400000">
            <a:off x="2891794" y="1320006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ight Arrow 21"/>
          <p:cNvSpPr/>
          <p:nvPr/>
        </p:nvSpPr>
        <p:spPr>
          <a:xfrm rot="5400000">
            <a:off x="6588004" y="5036872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ight Arrow 22"/>
          <p:cNvSpPr/>
          <p:nvPr/>
        </p:nvSpPr>
        <p:spPr>
          <a:xfrm>
            <a:off x="2706206" y="1141528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>
            <a:off x="3053341" y="1488660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>
            <a:off x="7764192" y="6226269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ight Arrow 25"/>
          <p:cNvSpPr/>
          <p:nvPr/>
        </p:nvSpPr>
        <p:spPr>
          <a:xfrm>
            <a:off x="5063327" y="3512195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ight Arrow 26"/>
          <p:cNvSpPr/>
          <p:nvPr/>
        </p:nvSpPr>
        <p:spPr>
          <a:xfrm>
            <a:off x="4724659" y="3165063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ight Arrow 27"/>
          <p:cNvSpPr/>
          <p:nvPr/>
        </p:nvSpPr>
        <p:spPr>
          <a:xfrm>
            <a:off x="4402928" y="3165063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ight Arrow 28"/>
          <p:cNvSpPr/>
          <p:nvPr/>
        </p:nvSpPr>
        <p:spPr>
          <a:xfrm>
            <a:off x="3713740" y="2157529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ight Arrow 29"/>
          <p:cNvSpPr/>
          <p:nvPr/>
        </p:nvSpPr>
        <p:spPr>
          <a:xfrm>
            <a:off x="2370929" y="1141528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2155878" y="1751128"/>
            <a:ext cx="60350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155872" y="2418406"/>
            <a:ext cx="60350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147408" y="4450408"/>
            <a:ext cx="60350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2155875" y="3766196"/>
            <a:ext cx="60350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155875" y="5805074"/>
            <a:ext cx="60350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H="1">
            <a:off x="444760" y="3435151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6200000" flipH="1">
            <a:off x="1122096" y="3428376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6200000" flipH="1">
            <a:off x="2468295" y="3428376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6200000" flipH="1">
            <a:off x="3137161" y="3428376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6200000" flipH="1">
            <a:off x="4483362" y="3428375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ight Arrow 42"/>
          <p:cNvSpPr/>
          <p:nvPr/>
        </p:nvSpPr>
        <p:spPr>
          <a:xfrm>
            <a:off x="7078395" y="5540469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ight Arrow 43"/>
          <p:cNvSpPr/>
          <p:nvPr/>
        </p:nvSpPr>
        <p:spPr>
          <a:xfrm>
            <a:off x="6731263" y="5205529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Right Arrow 44"/>
          <p:cNvSpPr/>
          <p:nvPr/>
        </p:nvSpPr>
        <p:spPr>
          <a:xfrm>
            <a:off x="6417993" y="5205529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ight Arrow 45"/>
          <p:cNvSpPr/>
          <p:nvPr/>
        </p:nvSpPr>
        <p:spPr>
          <a:xfrm>
            <a:off x="5740660" y="4185803"/>
            <a:ext cx="182880" cy="164592"/>
          </a:xfrm>
          <a:prstGeom prst="rightArrow">
            <a:avLst>
              <a:gd name="adj1" fmla="val 24910"/>
              <a:gd name="adj2" fmla="val 75090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8" name="Table 37"/>
          <p:cNvGraphicFramePr>
            <a:graphicFrameLocks noGrp="1"/>
          </p:cNvGraphicFramePr>
          <p:nvPr/>
        </p:nvGraphicFramePr>
        <p:xfrm>
          <a:off x="2132238" y="96748"/>
          <a:ext cx="6062148" cy="294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  <a:gridCol w="336786"/>
              </a:tblGrid>
              <a:tr h="294640"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td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ta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tg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sx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tj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wx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te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tb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th 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sy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tk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wy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tf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tc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ti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sz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tl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Arial" pitchFamily="34" charset="0"/>
                          <a:cs typeface="Arial" pitchFamily="34" charset="0"/>
                        </a:rPr>
                        <a:t>wz</a:t>
                      </a:r>
                      <a:endParaRPr lang="en-US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 anchorCtr="1"/>
                </a:tc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887657" y="387995"/>
          <a:ext cx="1295399" cy="60959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399"/>
              </a:tblGrid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td = d * vx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ta = a * fx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tg = ta + td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sx = rx + tg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tj = b * fx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wx = vx + tj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te = d * vy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tb = a * fy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th = tb + te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sy = ry + th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tk = b * fy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wy = vy + tk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tf = d * vz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tc = a * fz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noFill/>
                  </a:tcPr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ti = tc + tf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sz = rz + ti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tl = b * fz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8666">
                <a:tc>
                  <a:txBody>
                    <a:bodyPr/>
                    <a:lstStyle/>
                    <a:p>
                      <a:r>
                        <a:rPr lang="en-US" sz="1800" b="0" dirty="0" smtClean="0">
                          <a:latin typeface="Arial" pitchFamily="34" charset="0"/>
                          <a:cs typeface="Arial" pitchFamily="34" charset="0"/>
                        </a:rPr>
                        <a:t>wz = vz + tl</a:t>
                      </a:r>
                      <a:endParaRPr lang="en-US" sz="18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cxnSp>
        <p:nvCxnSpPr>
          <p:cNvPr id="48" name="Straight Connector 47"/>
          <p:cNvCxnSpPr/>
          <p:nvPr/>
        </p:nvCxnSpPr>
        <p:spPr>
          <a:xfrm>
            <a:off x="226796" y="1747747"/>
            <a:ext cx="19202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20023" y="5801693"/>
            <a:ext cx="19202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18326" y="6487493"/>
            <a:ext cx="19202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20020" y="4447024"/>
            <a:ext cx="19202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26796" y="3762815"/>
            <a:ext cx="19202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20023" y="2416613"/>
            <a:ext cx="19202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860564" y="105262"/>
            <a:ext cx="13716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PROGRAM</a:t>
            </a:r>
            <a:endParaRPr lang="en-US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8243491" y="126173"/>
            <a:ext cx="626531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DATA</a:t>
            </a:r>
            <a:endParaRPr lang="en-US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7" name="Table 56"/>
          <p:cNvGraphicFramePr>
            <a:graphicFrameLocks noGrp="1"/>
          </p:cNvGraphicFramePr>
          <p:nvPr/>
        </p:nvGraphicFramePr>
        <p:xfrm>
          <a:off x="8260422" y="401539"/>
          <a:ext cx="533400" cy="60706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3400"/>
              </a:tblGrid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</a:t>
                      </a:r>
                      <a:r>
                        <a:rPr lang="en-US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fx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rx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b,fx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vx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 vy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fy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ry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 fy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vy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d, vz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a, fz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rz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b, fz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37256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itchFamily="34" charset="0"/>
                          <a:cs typeface="Arial" pitchFamily="34" charset="0"/>
                        </a:rPr>
                        <a:t>vz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cxnSp>
        <p:nvCxnSpPr>
          <p:cNvPr id="59" name="Straight Connector 58"/>
          <p:cNvCxnSpPr/>
          <p:nvPr/>
        </p:nvCxnSpPr>
        <p:spPr>
          <a:xfrm>
            <a:off x="8209623" y="6479026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8211317" y="2416616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8209626" y="1747750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8202850" y="5801693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8194383" y="4448615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8209623" y="3761227"/>
            <a:ext cx="5486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16200000" flipH="1">
            <a:off x="3362992" y="270265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16200000" flipH="1">
            <a:off x="2024047" y="261556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16200000" flipH="1">
            <a:off x="4037902" y="270265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6200000" flipH="1">
            <a:off x="5376847" y="263737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16200000" flipH="1">
            <a:off x="6053938" y="263737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16200000" flipH="1">
            <a:off x="7401592" y="270265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rot="16200000" flipH="1">
            <a:off x="8076502" y="260686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4890691" y="1544548"/>
            <a:ext cx="2514600" cy="4308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“Laminar” flow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04800" y="838201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04800" y="2845713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304800" y="4892839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G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331340" y="1859622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25348" y="3912513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25348" y="5903987"/>
            <a:ext cx="304800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H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208052" y="391274"/>
            <a:ext cx="1920240" cy="1588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16200000" flipH="1">
            <a:off x="-2323757" y="3446211"/>
            <a:ext cx="608076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16200000" flipH="1">
            <a:off x="597460" y="265571"/>
            <a:ext cx="2468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1631</Words>
  <Application>Microsoft Office PowerPoint</Application>
  <PresentationFormat>On-screen Show (4:3)</PresentationFormat>
  <Paragraphs>454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The Matrix Model of Computation  (MMC)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Matrix Model of Computation  (MMC)</dc:title>
  <dc:creator>Sergio Pissanetzky</dc:creator>
  <cp:lastModifiedBy>Sergio Pissanetzky</cp:lastModifiedBy>
  <cp:revision>192</cp:revision>
  <dcterms:created xsi:type="dcterms:W3CDTF">2008-05-12T19:03:44Z</dcterms:created>
  <dcterms:modified xsi:type="dcterms:W3CDTF">2008-06-24T20:30:23Z</dcterms:modified>
</cp:coreProperties>
</file>