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7032" autoAdjust="0"/>
  </p:normalViewPr>
  <p:slideViewPr>
    <p:cSldViewPr>
      <p:cViewPr varScale="1">
        <p:scale>
          <a:sx n="86" d="100"/>
          <a:sy n="86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26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E8E58-4495-4165-ACBD-7AF3349E4B07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8497C-39BD-437A-AF80-4F171D0344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present the applications of the Matrix Model of Computation.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Here is the MMC/UML interface.</a:t>
            </a:r>
          </a:p>
          <a:p>
            <a:r>
              <a:rPr lang="en-US" baseline="0" dirty="0" smtClean="0"/>
              <a:t>I have inserted R1 and R2 in place of R into matrix Q.</a:t>
            </a:r>
          </a:p>
          <a:p>
            <a:r>
              <a:rPr lang="en-US" baseline="0" dirty="0" smtClean="0"/>
              <a:t>Then, I have created the UML model for the case where the decisions are handled in the order a/b,</a:t>
            </a:r>
          </a:p>
          <a:p>
            <a:r>
              <a:rPr lang="en-US" baseline="0" dirty="0" smtClean="0"/>
              <a:t>the a decision is implemented as a conditional, and the b decision as polymorphism.</a:t>
            </a:r>
          </a:p>
          <a:p>
            <a:r>
              <a:rPr lang="en-US" baseline="0" dirty="0" smtClean="0"/>
              <a:t>Thus, R2 is converted to an inheritance hierarchy. One relation,  one inheritance hierarchy.</a:t>
            </a:r>
          </a:p>
          <a:p>
            <a:r>
              <a:rPr lang="en-US" baseline="0" dirty="0" smtClean="0"/>
              <a:t>One control variable (b), one base class. Three values, three derived classes.</a:t>
            </a:r>
          </a:p>
          <a:p>
            <a:r>
              <a:rPr lang="en-US" baseline="0" dirty="0" smtClean="0"/>
              <a:t>Two sub-relations, two virtual methods in the base class, overriden in the derived classes.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Case</a:t>
            </a:r>
            <a:r>
              <a:rPr lang="en-US" baseline="0" dirty="0" smtClean="0"/>
              <a:t> b/a</a:t>
            </a:r>
            <a:r>
              <a:rPr lang="en-US" dirty="0" smtClean="0"/>
              <a:t> is handled in the same way, an here is the resulting</a:t>
            </a:r>
            <a:r>
              <a:rPr lang="en-US" baseline="0" dirty="0" smtClean="0"/>
              <a:t> matrix Q.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 this example, I have converted both R3 and R4 to class hierarchies, following the same rules.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 traditional refactoring, this model requires the use of patterns, and it takes 16 Fowler refactorings.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Here, just one relational operation, automatic, no patterns. Same result.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Caller constructs Mail/Spray 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initialize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a.  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Caller constructs A/B/CModel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initialize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b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Caller calls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accept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passing Visitor 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b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decision. 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accept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calls the corresponding virtual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visitA/B/C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which finally calls the derived Mail/Spray 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the 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decision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 refactoring by the traditional method, with refactoring in the matrix model.</a:t>
            </a:r>
          </a:p>
          <a:p>
            <a:r>
              <a:rPr lang="en-US" dirty="0" smtClean="0"/>
              <a:t>Traditionally,</a:t>
            </a:r>
            <a:r>
              <a:rPr lang="en-US" baseline="0" dirty="0" smtClean="0"/>
              <a:t> developers decide what to refactor, perform refactorings manually, although</a:t>
            </a:r>
          </a:p>
          <a:p>
            <a:r>
              <a:rPr lang="en-US" baseline="0" dirty="0" smtClean="0"/>
              <a:t>tools are now available for some languages, use a large number of Fowler refactorings,</a:t>
            </a:r>
          </a:p>
          <a:p>
            <a:r>
              <a:rPr lang="en-US" baseline="0" dirty="0" smtClean="0"/>
              <a:t>and frequently use patterns.</a:t>
            </a:r>
          </a:p>
          <a:p>
            <a:r>
              <a:rPr lang="en-US" baseline="0" dirty="0" smtClean="0"/>
              <a:t>In the matrix model, all steps are automatic and natural, and no patterns are required.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Conclusions.</a:t>
            </a:r>
          </a:p>
          <a:p>
            <a:r>
              <a:rPr lang="en-US" dirty="0" smtClean="0"/>
              <a:t>The matrix model is universal, interfaces easily with other systems, and supports object-orientation. </a:t>
            </a:r>
          </a:p>
          <a:p>
            <a:r>
              <a:rPr lang="en-US" dirty="0" smtClean="0"/>
              <a:t>The model is a unifying factor for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Recall</a:t>
            </a:r>
            <a:r>
              <a:rPr lang="en-US" baseline="0" dirty="0" smtClean="0"/>
              <a:t> t</a:t>
            </a:r>
            <a:r>
              <a:rPr lang="en-US" dirty="0" smtClean="0"/>
              <a:t>he matrix model consists of two</a:t>
            </a:r>
            <a:r>
              <a:rPr lang="en-US" baseline="0" dirty="0" smtClean="0"/>
              <a:t> sparse matrices, the matrix C of services and the matrix Q of sequences.</a:t>
            </a:r>
          </a:p>
          <a:p>
            <a:r>
              <a:rPr lang="en-US" baseline="0" dirty="0" smtClean="0"/>
              <a:t>The model has an imperative form, and a canonical form. Matrix Q is the imperative part.</a:t>
            </a:r>
          </a:p>
          <a:p>
            <a:r>
              <a:rPr lang="en-US" baseline="0" dirty="0" smtClean="0"/>
              <a:t>This talk is restricted to the imperative </a:t>
            </a:r>
            <a:r>
              <a:rPr lang="en-US" baseline="0" dirty="0" smtClean="0"/>
              <a:t>form, and to </a:t>
            </a:r>
            <a:r>
              <a:rPr lang="en-US" baseline="0" dirty="0" smtClean="0"/>
              <a:t>matrix Q.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matrix model is universal and applies to all systems.</a:t>
            </a:r>
          </a:p>
          <a:p>
            <a:r>
              <a:rPr lang="en-US" baseline="0" dirty="0" smtClean="0"/>
              <a:t>In a previous publication on S</a:t>
            </a:r>
            <a:r>
              <a:rPr lang="en-US" dirty="0" smtClean="0"/>
              <a:t>oftware Engineering, I</a:t>
            </a:r>
            <a:r>
              <a:rPr lang="en-US" baseline="0" dirty="0" smtClean="0"/>
              <a:t> discussed OO analysis and design, and OO refactoring.</a:t>
            </a:r>
          </a:p>
          <a:p>
            <a:r>
              <a:rPr lang="en-US" baseline="0" dirty="0" smtClean="0"/>
              <a:t>I proposed a software development environment based on the MMC.</a:t>
            </a:r>
          </a:p>
          <a:p>
            <a:r>
              <a:rPr lang="en-US" baseline="0" dirty="0" smtClean="0"/>
              <a:t>In Physics, in my previous talk, I demonstrated the use of SCA to create objects and inheritance hierarchies.</a:t>
            </a:r>
          </a:p>
          <a:p>
            <a:r>
              <a:rPr lang="en-US" baseline="0" dirty="0" smtClean="0"/>
              <a:t>The example describes the use of the matrix model to create theories of Physics.</a:t>
            </a:r>
          </a:p>
          <a:p>
            <a:r>
              <a:rPr lang="en-US" dirty="0" smtClean="0"/>
              <a:t>I</a:t>
            </a:r>
            <a:r>
              <a:rPr lang="en-US" baseline="0" dirty="0" smtClean="0"/>
              <a:t> will now discuss conversion between business rules and UML class models, and the matrix model.</a:t>
            </a:r>
          </a:p>
          <a:p>
            <a:r>
              <a:rPr lang="en-US" baseline="0" dirty="0" smtClean="0"/>
              <a:t>Next week, at another conference, I will  present an important application to Artificial Intelligence and Neural Networks.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a business problem.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The problem statement is:</a:t>
            </a:r>
            <a:r>
              <a:rPr lang="en-US" dirty="0" smtClean="0"/>
              <a:t> calculate the cost to outfit an aircraft model A, B, or C to carry mail (M)</a:t>
            </a:r>
            <a:r>
              <a:rPr lang="en-US" baseline="0" dirty="0" smtClean="0"/>
              <a:t> or spray crops (S).</a:t>
            </a:r>
          </a:p>
          <a:p>
            <a:r>
              <a:rPr lang="en-US" baseline="0" dirty="0" smtClean="0"/>
              <a:t>To model this problem I need a variable b to select the model, and another variable a to select mail or spray.</a:t>
            </a:r>
          </a:p>
          <a:p>
            <a:r>
              <a:rPr lang="en-US" baseline="0" dirty="0" smtClean="0"/>
              <a:t>I need an Init service to initialize a and b, services AM... to calculate the list of equipment for each combination,</a:t>
            </a:r>
          </a:p>
          <a:p>
            <a:r>
              <a:rPr lang="en-US" baseline="0" dirty="0" smtClean="0"/>
              <a:t>and services MCost and SCost to calculate the cost for the mail equipment, or the spray equipment. </a:t>
            </a:r>
          </a:p>
          <a:p>
            <a:r>
              <a:rPr lang="en-US" baseline="0" dirty="0" smtClean="0"/>
              <a:t>That is all we need regarding the matrix of services C. But this talk is about the matrix of sequences.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the matrix of sequences. The matrix is a set of relations. Each row is a</a:t>
            </a:r>
            <a:r>
              <a:rPr lang="en-US" baseline="0" dirty="0" smtClean="0"/>
              <a:t> tuple in one of the relations, called a sequence. </a:t>
            </a:r>
          </a:p>
          <a:p>
            <a:r>
              <a:rPr lang="en-US" baseline="0" dirty="0" smtClean="0"/>
              <a:t>Each row describes a link between two services, service </a:t>
            </a:r>
            <a:r>
              <a:rPr lang="en-US" dirty="0" smtClean="0"/>
              <a:t>P (previous) and</a:t>
            </a:r>
            <a:r>
              <a:rPr lang="en-US" baseline="0" dirty="0" smtClean="0"/>
              <a:t> service F (following).</a:t>
            </a:r>
          </a:p>
          <a:p>
            <a:r>
              <a:rPr lang="en-US" baseline="0" dirty="0" smtClean="0"/>
              <a:t>Some sequences are unconditional, others are conditioned by control variables, in this case a and b.</a:t>
            </a:r>
          </a:p>
          <a:p>
            <a:r>
              <a:rPr lang="en-US" dirty="0" smtClean="0"/>
              <a:t>An actor invokes init, which selects one of the helper</a:t>
            </a:r>
            <a:r>
              <a:rPr lang="en-US" baseline="0" dirty="0" smtClean="0"/>
              <a:t> codes, depending on a and b.</a:t>
            </a:r>
          </a:p>
          <a:p>
            <a:r>
              <a:rPr lang="en-US" baseline="0" dirty="0" smtClean="0"/>
              <a:t>Then, either MCost or SCost are called unconditionally. The  cost is calculated, and the program exists.  </a:t>
            </a:r>
          </a:p>
          <a:p>
            <a:r>
              <a:rPr lang="en-US" baseline="0" dirty="0" smtClean="0"/>
              <a:t>This is the business model. What can I do with it?</a:t>
            </a:r>
          </a:p>
          <a:p>
            <a:r>
              <a:rPr lang="en-US" baseline="0" dirty="0" smtClean="0"/>
              <a:t>The model is a program, it can be compiled. </a:t>
            </a:r>
          </a:p>
          <a:p>
            <a:r>
              <a:rPr lang="en-US" baseline="0" dirty="0" smtClean="0"/>
              <a:t>The model is a relational database. Relational operations apply </a:t>
            </a:r>
            <a:r>
              <a:rPr lang="en-US" baseline="0" dirty="0" smtClean="0">
                <a:sym typeface="Wingdings" pitchFamily="2" charset="2"/>
              </a:rPr>
              <a:t> refactorings, other transformations.</a:t>
            </a:r>
            <a:endParaRPr lang="en-US" baseline="0" dirty="0" smtClean="0"/>
          </a:p>
          <a:p>
            <a:r>
              <a:rPr lang="en-US" baseline="0" dirty="0" smtClean="0"/>
              <a:t>Keep listening. </a:t>
            </a:r>
            <a:r>
              <a:rPr lang="en-US" baseline="0" dirty="0" smtClean="0"/>
              <a:t>Here are </a:t>
            </a:r>
            <a:r>
              <a:rPr lang="en-US" baseline="0" dirty="0" smtClean="0"/>
              <a:t>some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the conversion of relation R into code. Relation R is</a:t>
            </a:r>
            <a:r>
              <a:rPr lang="en-US" baseline="0" dirty="0" smtClean="0"/>
              <a:t> shown</a:t>
            </a:r>
            <a:r>
              <a:rPr lang="en-US" dirty="0" smtClean="0"/>
              <a:t> separated from</a:t>
            </a:r>
            <a:r>
              <a:rPr lang="en-US" baseline="0" dirty="0" smtClean="0"/>
              <a:t> the matrix.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Explain the code. T</a:t>
            </a:r>
            <a:r>
              <a:rPr lang="en-US" baseline="0" dirty="0" smtClean="0"/>
              <a:t>he control variables are implemented as conditionals.</a:t>
            </a:r>
          </a:p>
          <a:p>
            <a:r>
              <a:rPr lang="en-US" dirty="0" smtClean="0"/>
              <a:t>It</a:t>
            </a:r>
            <a:r>
              <a:rPr lang="en-US" baseline="0" dirty="0" smtClean="0"/>
              <a:t> is easy to convert between relations and code.</a:t>
            </a:r>
            <a:endParaRPr lang="en-US" dirty="0" smtClean="0"/>
          </a:p>
          <a:p>
            <a:r>
              <a:rPr lang="en-US" baseline="0" dirty="0" smtClean="0"/>
              <a:t>However, working with relations is much easier than working with code.</a:t>
            </a:r>
          </a:p>
          <a:p>
            <a:r>
              <a:rPr lang="en-US" baseline="0" dirty="0" smtClean="0"/>
              <a:t>Code should serve only for man-machine communication. All work should be done with relations.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There is a direct correspondence between relations in matrix Q and the natural ontology of the system.</a:t>
            </a:r>
          </a:p>
          <a:p>
            <a:r>
              <a:rPr lang="en-US" baseline="0" dirty="0" smtClean="0"/>
              <a:t>A relation corresponds to an inheritance hierarchy. Each control variable corresponds to a base class. </a:t>
            </a:r>
          </a:p>
          <a:p>
            <a:r>
              <a:rPr lang="en-US" baseline="0" dirty="0" smtClean="0"/>
              <a:t>Each value of the control variable corresponds to  a derived class. Each sub-relation corresponds to a virtual method. </a:t>
            </a:r>
          </a:p>
          <a:p>
            <a:r>
              <a:rPr lang="en-US" baseline="0" dirty="0" smtClean="0"/>
              <a:t>In the example, relation R has two control variables, therefore relation R represents multiple inheritance.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Normalization converts</a:t>
            </a:r>
            <a:r>
              <a:rPr lang="en-US" baseline="0" dirty="0" smtClean="0"/>
              <a:t> multiple-inherited polymorphism to single-inherited polymorphism.</a:t>
            </a:r>
          </a:p>
          <a:p>
            <a:r>
              <a:rPr lang="en-US" baseline="0" dirty="0" smtClean="0"/>
              <a:t>Joins convert in the opposite direction.</a:t>
            </a:r>
            <a:endParaRPr lang="en-US" dirty="0" smtClean="0"/>
          </a:p>
          <a:p>
            <a:r>
              <a:rPr lang="en-US" dirty="0" smtClean="0"/>
              <a:t>In the example, there are two control variables, a and b, and there are two ways to normalize. </a:t>
            </a:r>
          </a:p>
          <a:p>
            <a:r>
              <a:rPr lang="en-US" dirty="0" smtClean="0"/>
              <a:t>Normalize first with respect to a.</a:t>
            </a:r>
            <a:r>
              <a:rPr lang="en-US" baseline="0" dirty="0" smtClean="0"/>
              <a:t> The a decision is made first, then the b decision.</a:t>
            </a:r>
            <a:endParaRPr lang="en-US" dirty="0" smtClean="0"/>
          </a:p>
          <a:p>
            <a:r>
              <a:rPr lang="en-US" dirty="0" smtClean="0"/>
              <a:t>Add the new domain k</a:t>
            </a:r>
            <a:r>
              <a:rPr lang="en-US" sz="1200" i="0" dirty="0" smtClean="0">
                <a:latin typeface="Arial" pitchFamily="34" charset="0"/>
                <a:cs typeface="Arial" pitchFamily="34" charset="0"/>
              </a:rPr>
              <a:t> with foreign keys into a,</a:t>
            </a:r>
            <a:r>
              <a:rPr lang="en-US" sz="1200" i="0" baseline="0" dirty="0" smtClean="0">
                <a:latin typeface="Arial" pitchFamily="34" charset="0"/>
                <a:cs typeface="Arial" pitchFamily="34" charset="0"/>
              </a:rPr>
              <a:t> then project onto {P, a, k</a:t>
            </a:r>
            <a:r>
              <a:rPr lang="en-US" sz="1200" i="0" dirty="0" smtClean="0">
                <a:latin typeface="Arial" pitchFamily="34" charset="0"/>
                <a:cs typeface="Arial" pitchFamily="34" charset="0"/>
              </a:rPr>
              <a:t>} and {k,</a:t>
            </a:r>
            <a:r>
              <a:rPr lang="en-US" sz="1200" i="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i="0" dirty="0" smtClean="0">
                <a:latin typeface="Arial" pitchFamily="34" charset="0"/>
                <a:cs typeface="Arial" pitchFamily="34" charset="0"/>
              </a:rPr>
              <a:t>b, F}.</a:t>
            </a:r>
            <a:endParaRPr lang="en-US" sz="1200" i="0" dirty="0" smtClean="0">
              <a:latin typeface="Times New Roman"/>
              <a:cs typeface="Times New Roman"/>
            </a:endParaRPr>
          </a:p>
          <a:p>
            <a:r>
              <a:rPr lang="en-US" sz="1200" i="0" dirty="0" smtClean="0">
                <a:latin typeface="Times New Roman"/>
                <a:cs typeface="Times New Roman"/>
              </a:rPr>
              <a:t>The</a:t>
            </a:r>
            <a:r>
              <a:rPr lang="en-US" sz="1200" i="0" baseline="0" dirty="0" smtClean="0">
                <a:latin typeface="Times New Roman"/>
                <a:cs typeface="Times New Roman"/>
              </a:rPr>
              <a:t> result are relations R1, R2, with a single control variable each </a:t>
            </a:r>
            <a:r>
              <a:rPr lang="en-US" sz="1200" i="0" baseline="0" dirty="0" smtClean="0">
                <a:latin typeface="Times New Roman"/>
                <a:cs typeface="Times New Roman"/>
                <a:sym typeface="Wingdings" pitchFamily="2" charset="2"/>
              </a:rPr>
              <a:t> single inheritance.</a:t>
            </a:r>
            <a:endParaRPr lang="en-US" sz="1200" i="0" baseline="0" dirty="0" smtClean="0">
              <a:latin typeface="Times New Roman"/>
              <a:cs typeface="Times New Roman"/>
            </a:endParaRPr>
          </a:p>
          <a:p>
            <a:endParaRPr lang="en-US" sz="1200" i="0" baseline="0" dirty="0" smtClean="0">
              <a:latin typeface="Times New Roman"/>
              <a:cs typeface="Times New Roman"/>
            </a:endParaRPr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the same operation with respect to variable b.</a:t>
            </a:r>
          </a:p>
          <a:p>
            <a:r>
              <a:rPr lang="en-US" dirty="0" smtClean="0"/>
              <a:t>Add</a:t>
            </a:r>
            <a:r>
              <a:rPr lang="en-US" baseline="0" dirty="0" smtClean="0"/>
              <a:t> the domain h</a:t>
            </a:r>
            <a:r>
              <a:rPr lang="en-US" sz="1200" i="0" dirty="0" smtClean="0">
                <a:latin typeface="Arial" pitchFamily="34" charset="0"/>
                <a:cs typeface="Arial" pitchFamily="34" charset="0"/>
              </a:rPr>
              <a:t> with keys into b, then project onto {P, a, h} and {h, b, F}.</a:t>
            </a:r>
          </a:p>
          <a:p>
            <a:r>
              <a:rPr lang="en-US" sz="1200" i="0" dirty="0" smtClean="0">
                <a:latin typeface="Arial" pitchFamily="34" charset="0"/>
                <a:cs typeface="Arial" pitchFamily="34" charset="0"/>
              </a:rPr>
              <a:t>The result are relations R3, R4, each with a single control variable.</a:t>
            </a:r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497C-39BD-437A-AF80-4F171D0344E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B915C-4C0F-4B13-80AA-C9EE4286E3C2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34B90-7A07-401D-94AE-39BBEEC40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305800" cy="2057400"/>
          </a:xfrm>
        </p:spPr>
        <p:txBody>
          <a:bodyPr>
            <a:norm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Applications of the</a:t>
            </a:r>
            <a:br>
              <a:rPr lang="en-US" u="sng" dirty="0" smtClean="0">
                <a:latin typeface="Arial" pitchFamily="34" charset="0"/>
                <a:cs typeface="Arial" pitchFamily="34" charset="0"/>
              </a:rPr>
            </a:br>
            <a:r>
              <a:rPr lang="en-US" u="sng" dirty="0" smtClean="0">
                <a:latin typeface="Arial" pitchFamily="34" charset="0"/>
                <a:cs typeface="Arial" pitchFamily="34" charset="0"/>
              </a:rPr>
              <a:t>Matrix Model of Computation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3962400"/>
            <a:ext cx="3048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Sergio Pissanetzky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5578" y="811384"/>
          <a:ext cx="3047998" cy="56134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944300"/>
                <a:gridCol w="533400"/>
                <a:gridCol w="685800"/>
                <a:gridCol w="884498"/>
              </a:tblGrid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 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78856" y="1793275"/>
            <a:ext cx="347472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78856" y="3774475"/>
            <a:ext cx="347472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953000" y="794610"/>
          <a:ext cx="1219200" cy="15405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</a:tblGrid>
              <a:tr h="511896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Cost(a)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MList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SList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800600" y="2863111"/>
          <a:ext cx="1219200" cy="958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</a:tblGrid>
              <a:tr h="409517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AModel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4095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MList{AM}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SList{AS}</a:t>
                      </a: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172200" y="2860719"/>
          <a:ext cx="1219200" cy="958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</a:tblGrid>
              <a:tr h="409517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BModel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4095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MList{BM}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SList{BS}</a:t>
                      </a: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543800" y="2852010"/>
          <a:ext cx="1219200" cy="958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</a:tblGrid>
              <a:tr h="409517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CModel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4095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MList{CM}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SList{CS}</a:t>
                      </a: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553200" y="794611"/>
          <a:ext cx="2133600" cy="5519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/>
              </a:tblGrid>
              <a:tr h="2285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Mail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27763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MCost(Document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d)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553200" y="1463158"/>
          <a:ext cx="2133600" cy="555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/>
              </a:tblGrid>
              <a:tr h="2776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Spray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27763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SCost(Document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d)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0" name="Up Arrow 19"/>
          <p:cNvSpPr/>
          <p:nvPr/>
        </p:nvSpPr>
        <p:spPr>
          <a:xfrm>
            <a:off x="5486400" y="2368932"/>
            <a:ext cx="152400" cy="493776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Up Arrow 20"/>
          <p:cNvSpPr/>
          <p:nvPr/>
        </p:nvSpPr>
        <p:spPr>
          <a:xfrm rot="-2580000">
            <a:off x="6108898" y="2264138"/>
            <a:ext cx="164592" cy="694944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Up Arrow 21"/>
          <p:cNvSpPr/>
          <p:nvPr/>
        </p:nvSpPr>
        <p:spPr>
          <a:xfrm rot="-3900000">
            <a:off x="6877897" y="1635078"/>
            <a:ext cx="152400" cy="1719072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6172200" y="947010"/>
            <a:ext cx="365760" cy="1588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172200" y="1613969"/>
            <a:ext cx="365760" cy="1588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8278" y="1142540"/>
            <a:ext cx="429768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82880" y="6414888"/>
            <a:ext cx="429768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07324" y="1276254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7324" y="2499930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9866" y="67408"/>
            <a:ext cx="60198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Relations support UML models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62400" y="4223610"/>
            <a:ext cx="49530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0" bIns="45720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Caller initializes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Caller constructs A/B/CModel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initialize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Caller calls Cost, passing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Cost selects MList /SList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</a:t>
            </a:r>
            <a:r>
              <a:rPr lang="en-US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decision.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MList, SList call their override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 </a:t>
            </a:r>
            <a:r>
              <a:rPr lang="en-US" b="1" i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decision,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calculate the list of equipment,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construct a Mail or Spray object,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and call their M/SCost method to calculate cost.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Striped Right Arrow 22"/>
          <p:cNvSpPr/>
          <p:nvPr/>
        </p:nvSpPr>
        <p:spPr>
          <a:xfrm rot="-840000">
            <a:off x="3841662" y="2251481"/>
            <a:ext cx="827834" cy="729315"/>
          </a:xfrm>
          <a:prstGeom prst="stripedRightArrow">
            <a:avLst>
              <a:gd name="adj1" fmla="val 63382"/>
              <a:gd name="adj2" fmla="val 50000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38684" y="2379029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000" baseline="-25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0" y="822454"/>
          <a:ext cx="4191000" cy="619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1000"/>
              </a:tblGrid>
              <a:tr h="264746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4485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accept(Visitor v)</a:t>
                      </a: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105400" y="1730316"/>
          <a:ext cx="16764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400"/>
              </a:tblGrid>
              <a:tr h="254914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AModel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50708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accept(Visitor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v)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{v.visitA(this)}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13252" y="2685056"/>
          <a:ext cx="1659148" cy="858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9148"/>
              </a:tblGrid>
              <a:tr h="3102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BModel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4947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accept(Visitor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v)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{v.visitB(this)}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086600" y="1735496"/>
          <a:ext cx="16764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400"/>
              </a:tblGrid>
              <a:tr h="245374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CModel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49074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accept(Visitor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v)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{v.visitC(this)}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418659" y="5392270"/>
          <a:ext cx="22098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</a:tblGrid>
              <a:tr h="2285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Mail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27763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visitA(AModel d){AM}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visitB(BModel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d){BM}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visitC(CModel d){CM}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704659" y="5393576"/>
          <a:ext cx="2209800" cy="1100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</a:tblGrid>
              <a:tr h="2776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Spray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27763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visitA(AModel d){AS}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visitB(BModel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d){BS}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visitC(CModel d){CS}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Up Arrow 10"/>
          <p:cNvSpPr/>
          <p:nvPr/>
        </p:nvSpPr>
        <p:spPr>
          <a:xfrm>
            <a:off x="6823496" y="1458684"/>
            <a:ext cx="228600" cy="1234440"/>
          </a:xfrm>
          <a:prstGeom prst="upArrow">
            <a:avLst>
              <a:gd name="adj1" fmla="val 0"/>
              <a:gd name="adj2" fmla="val 85849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Up Arrow 11"/>
          <p:cNvSpPr/>
          <p:nvPr/>
        </p:nvSpPr>
        <p:spPr>
          <a:xfrm rot="2580000">
            <a:off x="6209792" y="1413173"/>
            <a:ext cx="164592" cy="365760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Up Arrow 12"/>
          <p:cNvSpPr/>
          <p:nvPr/>
        </p:nvSpPr>
        <p:spPr>
          <a:xfrm rot="-2580000">
            <a:off x="7593237" y="1410783"/>
            <a:ext cx="182880" cy="365760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3586702" y="2736310"/>
            <a:ext cx="2578608" cy="1588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419600" y="4018206"/>
          <a:ext cx="44958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95800"/>
              </a:tblGrid>
              <a:tr h="25527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Visitor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7658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visitA(AModel d)</a:t>
                      </a:r>
                    </a:p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visitB(BModel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d)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visitC(CModel d)</a:t>
                      </a:r>
                      <a:endParaRPr lang="en-US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16" name="Up Arrow 15"/>
          <p:cNvSpPr/>
          <p:nvPr/>
        </p:nvSpPr>
        <p:spPr>
          <a:xfrm rot="2580000">
            <a:off x="5980251" y="5084132"/>
            <a:ext cx="164592" cy="365760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Up Arrow 16"/>
          <p:cNvSpPr/>
          <p:nvPr/>
        </p:nvSpPr>
        <p:spPr>
          <a:xfrm rot="-2580000">
            <a:off x="7185818" y="5076300"/>
            <a:ext cx="182880" cy="365760"/>
          </a:xfrm>
          <a:prstGeom prst="upArrow">
            <a:avLst>
              <a:gd name="adj1" fmla="val 0"/>
              <a:gd name="adj2" fmla="val 108491"/>
            </a:avLst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" y="69156"/>
            <a:ext cx="52578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Relations support Patterns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Striped Right Arrow 18"/>
          <p:cNvSpPr/>
          <p:nvPr/>
        </p:nvSpPr>
        <p:spPr>
          <a:xfrm>
            <a:off x="3810000" y="1406076"/>
            <a:ext cx="827834" cy="729315"/>
          </a:xfrm>
          <a:prstGeom prst="stripedRightArrow">
            <a:avLst>
              <a:gd name="adj1" fmla="val 63382"/>
              <a:gd name="adj2" fmla="val 50000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43501" y="1545644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Striped Right Arrow 20"/>
          <p:cNvSpPr/>
          <p:nvPr/>
        </p:nvSpPr>
        <p:spPr>
          <a:xfrm rot="2220000">
            <a:off x="3824032" y="2977504"/>
            <a:ext cx="827834" cy="729315"/>
          </a:xfrm>
          <a:prstGeom prst="stripedRightArrow">
            <a:avLst>
              <a:gd name="adj1" fmla="val 63382"/>
              <a:gd name="adj2" fmla="val 50000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998961" y="3123709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000" baseline="-25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605578" y="702574"/>
          <a:ext cx="3047998" cy="59436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944300"/>
                <a:gridCol w="533400"/>
                <a:gridCol w="685800"/>
                <a:gridCol w="884498"/>
              </a:tblGrid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b="1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 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753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178856" y="2006507"/>
            <a:ext cx="347472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8856" y="3989295"/>
            <a:ext cx="347472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78278" y="1033730"/>
            <a:ext cx="429768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82880" y="6645742"/>
            <a:ext cx="429768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7324" y="1302588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7324" y="2745903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50652" y="1524000"/>
          <a:ext cx="8077199" cy="37337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/>
                <a:gridCol w="3352800"/>
                <a:gridCol w="2362199"/>
              </a:tblGrid>
              <a:tr h="64983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Action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Traditional method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MMC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92147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decide what to refactor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manual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automatic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92147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perform the refactoring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manual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(tools available for some languages)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automatic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498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procedure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16 Fowler refactorings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 normalization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498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implementation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requires use of pattern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natural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370367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Refactoring in the MMC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457200"/>
            <a:ext cx="2895600" cy="685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Conclusions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1524000"/>
          <a:ext cx="7467600" cy="304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3415"/>
                <a:gridCol w="6814185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The MMC is Universal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Interfaces easily with applications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Supports Object-Orientation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Unifying factor for systems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340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MMC consists of two sparse matrices: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M = (C, Q)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C = Matrix of Services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Q = Matrix of Sequences</a:t>
            </a:r>
          </a:p>
          <a:p>
            <a:pPr>
              <a:buNone/>
            </a:pPr>
            <a:endParaRPr lang="en-US" sz="2800" spc="-4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spc="-40" dirty="0" smtClean="0">
                <a:latin typeface="Arial" pitchFamily="34" charset="0"/>
                <a:cs typeface="Arial" pitchFamily="34" charset="0"/>
              </a:rPr>
              <a:t>The model has two forms: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●  </a:t>
            </a:r>
            <a:r>
              <a:rPr lang="en-US" sz="2800" spc="-40" dirty="0" smtClean="0">
                <a:latin typeface="Arial" pitchFamily="34" charset="0"/>
                <a:cs typeface="Arial" pitchFamily="34" charset="0"/>
              </a:rPr>
              <a:t>imperative form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●</a:t>
            </a:r>
            <a:r>
              <a:rPr lang="en-US" sz="2800" spc="-40" dirty="0" smtClean="0">
                <a:latin typeface="Arial" pitchFamily="34" charset="0"/>
                <a:cs typeface="Arial" pitchFamily="34" charset="0"/>
              </a:rPr>
              <a:t>  canonical form.</a:t>
            </a:r>
            <a:r>
              <a:rPr lang="en-US" spc="-4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Matrix Q is the imperative part of the model.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88" y="131134"/>
            <a:ext cx="5601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The MMC is universal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862148"/>
          <a:ext cx="8686800" cy="5779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431"/>
                <a:gridCol w="8312369"/>
              </a:tblGrid>
              <a:tr h="133427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Arial" pitchFamily="34" charset="0"/>
                          <a:cs typeface="Arial" pitchFamily="34" charset="0"/>
                        </a:rPr>
                        <a:t>Software Engineering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Object-oriented analysis and design.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Object-oriented refactoring.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Software development.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3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Arial" pitchFamily="34" charset="0"/>
                          <a:cs typeface="Arial" pitchFamily="34" charset="0"/>
                        </a:rPr>
                        <a:t>Physics</a:t>
                      </a:r>
                    </a:p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SCA algorithm,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ontologies.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From thought experiments to theories.</a:t>
                      </a:r>
                    </a:p>
                  </a:txBody>
                  <a:tcPr/>
                </a:tc>
              </a:tr>
              <a:tr h="923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Arial" pitchFamily="34" charset="0"/>
                          <a:cs typeface="Arial" pitchFamily="34" charset="0"/>
                        </a:rPr>
                        <a:t>Business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Business applications of the MMC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923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Arial" pitchFamily="34" charset="0"/>
                          <a:cs typeface="Arial" pitchFamily="34" charset="0"/>
                        </a:rPr>
                        <a:t>UML</a:t>
                      </a:r>
                      <a:endParaRPr lang="en-US" sz="2400" u="sng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u="none" baseline="0" dirty="0" smtClean="0">
                          <a:latin typeface="Arial" pitchFamily="34" charset="0"/>
                          <a:cs typeface="Arial" pitchFamily="34" charset="0"/>
                        </a:rPr>
                        <a:t>MMC applications to UML models.</a:t>
                      </a:r>
                      <a:endParaRPr lang="en-US" sz="2400" u="none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Inheritance, polymorphism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923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Arial" pitchFamily="34" charset="0"/>
                          <a:cs typeface="Arial" pitchFamily="34" charset="0"/>
                        </a:rPr>
                        <a:t>Artificial Intelligence</a:t>
                      </a:r>
                    </a:p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Neural networks, parallelism, training, dynamics.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219200"/>
            <a:ext cx="1433512" cy="1205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9040" y="1235076"/>
            <a:ext cx="1643126" cy="1081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1214766" y="1524000"/>
            <a:ext cx="381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4766" y="2733773"/>
            <a:ext cx="381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766" y="4038600"/>
            <a:ext cx="381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191869"/>
            <a:ext cx="449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A Business Problem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15200" y="1447800"/>
            <a:ext cx="381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91400" y="3733800"/>
            <a:ext cx="381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3474" y="2424196"/>
            <a:ext cx="1643126" cy="1081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9040" y="3733800"/>
            <a:ext cx="1643126" cy="1081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685800" y="51816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Services:  Init, AM, BM, CM, AS, BS, CS,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MCost, SCost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69799" y="3124200"/>
            <a:ext cx="216920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Left Brace 23"/>
          <p:cNvSpPr/>
          <p:nvPr/>
        </p:nvSpPr>
        <p:spPr>
          <a:xfrm>
            <a:off x="838200" y="1658644"/>
            <a:ext cx="228600" cy="284603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33400" y="2793035"/>
            <a:ext cx="3048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>
            <a:off x="7915922" y="1582444"/>
            <a:ext cx="228600" cy="25908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229600" y="2573044"/>
            <a:ext cx="3048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117600"/>
          <a:ext cx="4800600" cy="52832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929147"/>
                <a:gridCol w="1087105"/>
                <a:gridCol w="616335"/>
                <a:gridCol w="589734"/>
                <a:gridCol w="1578279"/>
              </a:tblGrid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 actor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    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  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  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   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  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MCost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SCost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exit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64802"/>
            <a:ext cx="44958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Matrix of Sequences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322320" y="1771501"/>
            <a:ext cx="429768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316224" y="3742068"/>
            <a:ext cx="429768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15200" y="2478567"/>
            <a:ext cx="381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6800" y="3352800"/>
            <a:ext cx="9906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Q  =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28544" y="970280"/>
          <a:ext cx="3505200" cy="25958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76300"/>
                <a:gridCol w="876300"/>
                <a:gridCol w="876300"/>
                <a:gridCol w="876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1144" y="2111740"/>
            <a:ext cx="19721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Relation   R  =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144" y="3913108"/>
            <a:ext cx="1905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Program in 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28544" y="3825240"/>
          <a:ext cx="3505200" cy="219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631"/>
                <a:gridCol w="3235569"/>
              </a:tblGrid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if(a==M &amp;&amp; b==A) AM;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if(a==M &amp;&amp; b==B) BM;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if(a==M &amp;&amp; b==C) CM;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if(a==S  &amp;&amp; b==A) AS;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if(a==S  &amp;&amp; b==B) BS;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0157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if(a==S  &amp;&amp; b==C) CS;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7828" y="193357"/>
            <a:ext cx="413657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Relations are code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922" y="184299"/>
            <a:ext cx="619447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Relations are object-oriented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985520"/>
          <a:ext cx="3505200" cy="25958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76300"/>
                <a:gridCol w="876300"/>
                <a:gridCol w="876300"/>
                <a:gridCol w="876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2126980"/>
            <a:ext cx="19721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Relation   R  =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98881" y="4033998"/>
          <a:ext cx="6857999" cy="2310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0439"/>
                <a:gridCol w="863361"/>
                <a:gridCol w="3124199"/>
              </a:tblGrid>
              <a:tr h="44656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MMC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OO</a:t>
                      </a: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Model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6562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relation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inheritance hierarchy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control variable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base class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each allowed 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derived class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sub-relation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virtual method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Left-Right Arrow 7"/>
          <p:cNvSpPr/>
          <p:nvPr/>
        </p:nvSpPr>
        <p:spPr>
          <a:xfrm>
            <a:off x="4170661" y="5556742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Left-Right Arrow 8"/>
          <p:cNvSpPr/>
          <p:nvPr/>
        </p:nvSpPr>
        <p:spPr>
          <a:xfrm>
            <a:off x="4152905" y="5073160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Left-Right Arrow 9"/>
          <p:cNvSpPr/>
          <p:nvPr/>
        </p:nvSpPr>
        <p:spPr>
          <a:xfrm>
            <a:off x="4156103" y="4615960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Left-Right Arrow 10"/>
          <p:cNvSpPr/>
          <p:nvPr/>
        </p:nvSpPr>
        <p:spPr>
          <a:xfrm>
            <a:off x="4164729" y="6019800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209040" y="4484052"/>
            <a:ext cx="6848856" cy="1588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61379" y="3234526"/>
          <a:ext cx="2828455" cy="25958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65691"/>
                <a:gridCol w="565691"/>
                <a:gridCol w="565691"/>
                <a:gridCol w="565691"/>
                <a:gridCol w="5656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4354656"/>
            <a:ext cx="4846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 =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10" y="208002"/>
            <a:ext cx="852389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u="sng" spc="-150" dirty="0" smtClean="0">
                <a:latin typeface="Arial" pitchFamily="34" charset="0"/>
                <a:cs typeface="Arial" pitchFamily="34" charset="0"/>
              </a:rPr>
              <a:t>Relations support inheritance transformations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882640" y="2898230"/>
          <a:ext cx="2575560" cy="33375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72440"/>
                <a:gridCol w="701040"/>
                <a:gridCol w="701040"/>
                <a:gridCol w="7010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11" name="Right Arrow 10"/>
          <p:cNvSpPr/>
          <p:nvPr/>
        </p:nvSpPr>
        <p:spPr>
          <a:xfrm>
            <a:off x="4267200" y="4413086"/>
            <a:ext cx="762000" cy="256032"/>
          </a:xfrm>
          <a:prstGeom prst="rightArrow">
            <a:avLst>
              <a:gd name="adj1" fmla="val 16037"/>
              <a:gd name="adj2" fmla="val 152399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68504" y="3432208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344638" y="3281242"/>
            <a:ext cx="530352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34000" y="4008738"/>
            <a:ext cx="3118104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51252" y="6234202"/>
            <a:ext cx="530352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68504" y="4874424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00544" y="1173480"/>
          <a:ext cx="8162456" cy="12801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133256"/>
                <a:gridCol w="9144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>
                          <a:latin typeface="Arial" pitchFamily="34" charset="0"/>
                          <a:cs typeface="Arial" pitchFamily="34" charset="0"/>
                        </a:rPr>
                        <a:t>Transformation</a:t>
                      </a:r>
                      <a:endParaRPr lang="en-US" sz="28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>
                          <a:latin typeface="Arial" pitchFamily="34" charset="0"/>
                          <a:cs typeface="Arial" pitchFamily="34" charset="0"/>
                        </a:rPr>
                        <a:t>Relational</a:t>
                      </a:r>
                      <a:r>
                        <a:rPr lang="en-US" sz="2800" i="0" baseline="0" dirty="0" smtClean="0">
                          <a:latin typeface="Arial" pitchFamily="34" charset="0"/>
                          <a:cs typeface="Arial" pitchFamily="34" charset="0"/>
                        </a:rPr>
                        <a:t> operation</a:t>
                      </a:r>
                      <a:endParaRPr lang="en-US" sz="28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multiple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to single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normalization,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projection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single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to multiple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join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22" name="Left-Right Arrow 21"/>
          <p:cNvSpPr/>
          <p:nvPr/>
        </p:nvSpPr>
        <p:spPr>
          <a:xfrm>
            <a:off x="3863165" y="2133600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Left-Right Arrow 22"/>
          <p:cNvSpPr/>
          <p:nvPr/>
        </p:nvSpPr>
        <p:spPr>
          <a:xfrm>
            <a:off x="3853951" y="1752600"/>
            <a:ext cx="640080" cy="228600"/>
          </a:xfrm>
          <a:prstGeom prst="leftRightArrow">
            <a:avLst>
              <a:gd name="adj1" fmla="val 2669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61379" y="2852908"/>
          <a:ext cx="2828455" cy="25958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65691"/>
                <a:gridCol w="565691"/>
                <a:gridCol w="565691"/>
                <a:gridCol w="565691"/>
                <a:gridCol w="5656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3994368"/>
            <a:ext cx="4846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 =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1101804"/>
            <a:ext cx="510540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● Consider control variable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● Add foreign keys for variable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● Project on (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P, b, 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 and  (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h, a, 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82640" y="2531852"/>
          <a:ext cx="2575560" cy="3708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72440"/>
                <a:gridCol w="701040"/>
                <a:gridCol w="701040"/>
                <a:gridCol w="7010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init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BS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267200" y="4055852"/>
            <a:ext cx="762000" cy="256032"/>
          </a:xfrm>
          <a:prstGeom prst="rightArrow">
            <a:avLst>
              <a:gd name="adj1" fmla="val 16037"/>
              <a:gd name="adj2" fmla="val 152399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77130" y="3252156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344638" y="2904226"/>
            <a:ext cx="530352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51252" y="6246812"/>
            <a:ext cx="530352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34000" y="4028386"/>
            <a:ext cx="3118104" cy="158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77130" y="4864024"/>
            <a:ext cx="38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4200" y="152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Case b/a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2932</TotalTime>
  <Words>2004</Words>
  <Application>Microsoft Office PowerPoint</Application>
  <PresentationFormat>On-screen Show (4:3)</PresentationFormat>
  <Paragraphs>566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Applications of the Matrix Model of Computation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309</cp:revision>
  <dcterms:created xsi:type="dcterms:W3CDTF">2008-05-15T15:16:22Z</dcterms:created>
  <dcterms:modified xsi:type="dcterms:W3CDTF">2008-06-24T20:25:51Z</dcterms:modified>
</cp:coreProperties>
</file>