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56" r:id="rId2"/>
    <p:sldId id="258" r:id="rId3"/>
    <p:sldId id="260" r:id="rId4"/>
    <p:sldId id="267" r:id="rId5"/>
    <p:sldId id="272" r:id="rId6"/>
    <p:sldId id="269" r:id="rId7"/>
    <p:sldId id="259" r:id="rId8"/>
    <p:sldId id="262" r:id="rId9"/>
    <p:sldId id="263" r:id="rId10"/>
    <p:sldId id="264" r:id="rId11"/>
    <p:sldId id="265" r:id="rId12"/>
    <p:sldId id="273" r:id="rId13"/>
    <p:sldId id="271" r:id="rId14"/>
    <p:sldId id="270" r:id="rId15"/>
    <p:sldId id="266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80919" autoAdjust="0"/>
  </p:normalViewPr>
  <p:slideViewPr>
    <p:cSldViewPr>
      <p:cViewPr varScale="1">
        <p:scale>
          <a:sx n="91" d="100"/>
          <a:sy n="91" d="100"/>
        </p:scale>
        <p:origin x="-1578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F4B5244-BF06-4F59-992A-89A564D1E638}" type="datetimeFigureOut">
              <a:rPr lang="en-US" smtClean="0"/>
              <a:pPr/>
              <a:t>7/11/2008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0AD84D8-0F40-4462-B5D8-7FF0F31A34A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 am presenting a new type of structured ANNs based on the MMC.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0AD84D8-0F40-4462-B5D8-7FF0F31A34A9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Service </a:t>
            </a:r>
            <a:r>
              <a:rPr lang="en-US" dirty="0" err="1" smtClean="0"/>
              <a:t>commutativity</a:t>
            </a:r>
            <a:r>
              <a:rPr lang="en-US" baseline="0" dirty="0" smtClean="0"/>
              <a:t> is the tool used to reduce the profile and narrow the data channel. </a:t>
            </a:r>
          </a:p>
          <a:p>
            <a:r>
              <a:rPr lang="en-US" baseline="0" dirty="0" smtClean="0"/>
              <a:t>Every variable must be initialized before it is used. Otherwise, the order of the services is irrelevant.</a:t>
            </a:r>
          </a:p>
          <a:p>
            <a:r>
              <a:rPr lang="en-US" baseline="0" dirty="0" smtClean="0"/>
              <a:t>The profile of the matrix changes when the order of the services is changed.</a:t>
            </a:r>
          </a:p>
          <a:p>
            <a:r>
              <a:rPr lang="en-US" dirty="0" smtClean="0"/>
              <a:t>The green services are commutative,</a:t>
            </a:r>
            <a:r>
              <a:rPr lang="en-US" baseline="0" dirty="0" smtClean="0"/>
              <a:t> but commuting them would increase the profile.</a:t>
            </a:r>
            <a:endParaRPr lang="en-US" dirty="0" smtClean="0"/>
          </a:p>
          <a:p>
            <a:r>
              <a:rPr lang="en-US" dirty="0" smtClean="0"/>
              <a:t>The pink services are not</a:t>
            </a:r>
            <a:r>
              <a:rPr lang="en-US" baseline="0" dirty="0" smtClean="0"/>
              <a:t> commutative.</a:t>
            </a:r>
            <a:endParaRPr lang="en-US" dirty="0" smtClean="0"/>
          </a:p>
          <a:p>
            <a:r>
              <a:rPr lang="en-US" dirty="0" smtClean="0"/>
              <a:t>A</a:t>
            </a:r>
            <a:r>
              <a:rPr lang="en-US" baseline="0" dirty="0" smtClean="0"/>
              <a:t> service such as the blue one can be shifted by repeated commutation. Doing so reduces the profile.</a:t>
            </a:r>
          </a:p>
          <a:p>
            <a:r>
              <a:rPr lang="en-US" baseline="0" dirty="0" smtClean="0"/>
              <a:t>Systematic repeated commutation is used by SCA to minimize the profile.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0AD84D8-0F40-4462-B5D8-7FF0F31A34A9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Narrow, well-organized channel. The scopes are short, no entanglement </a:t>
            </a:r>
            <a:r>
              <a:rPr lang="en-US" dirty="0" smtClean="0">
                <a:sym typeface="Wingdings" pitchFamily="2" charset="2"/>
              </a:rPr>
              <a:t> Laminar flow.</a:t>
            </a:r>
            <a:endParaRPr lang="en-US" dirty="0" smtClean="0"/>
          </a:p>
          <a:p>
            <a:r>
              <a:rPr lang="en-US" baseline="0" dirty="0" smtClean="0">
                <a:sym typeface="Wingdings" pitchFamily="2" charset="2"/>
              </a:rPr>
              <a:t>More important: the matrix is partitioned into diagonal blocks. </a:t>
            </a:r>
            <a:r>
              <a:rPr lang="en-US" dirty="0" smtClean="0"/>
              <a:t>No flows cross the dotted lines</a:t>
            </a:r>
            <a:r>
              <a:rPr lang="en-US" baseline="0" dirty="0" smtClean="0"/>
              <a:t> </a:t>
            </a:r>
            <a:r>
              <a:rPr lang="en-US" baseline="0" dirty="0" smtClean="0">
                <a:sym typeface="Wingdings" pitchFamily="2" charset="2"/>
              </a:rPr>
              <a:t> encapsulation.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 smtClean="0">
                <a:sym typeface="Wingdings" pitchFamily="2" charset="2"/>
              </a:rPr>
              <a:t>Both the data and the functions that use it have been encapsulated  objects.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 smtClean="0">
                <a:sym typeface="Wingdings" pitchFamily="2" charset="2"/>
              </a:rPr>
              <a:t>There are 6 objects, but only two classes  SCA has revealed the natural ontology.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 smtClean="0">
                <a:sym typeface="Wingdings" pitchFamily="2" charset="2"/>
              </a:rPr>
              <a:t>The objects inherit from previously existing objects  SCA has revealed the inheritance hierarchy.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 smtClean="0">
                <a:sym typeface="Wingdings" pitchFamily="2" charset="2"/>
              </a:rPr>
              <a:t>The program  has also been “</a:t>
            </a:r>
            <a:r>
              <a:rPr lang="en-US" baseline="0" dirty="0" err="1" smtClean="0">
                <a:sym typeface="Wingdings" pitchFamily="2" charset="2"/>
              </a:rPr>
              <a:t>refactored</a:t>
            </a:r>
            <a:r>
              <a:rPr lang="en-US" baseline="0" dirty="0" smtClean="0">
                <a:sym typeface="Wingdings" pitchFamily="2" charset="2"/>
              </a:rPr>
              <a:t>”. The objects can be extracted as submodels.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baseline="0" dirty="0" smtClean="0">
              <a:sym typeface="Wingdings" pitchFamily="2" charset="2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0AD84D8-0F40-4462-B5D8-7FF0F31A34A9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Scopes</a:t>
            </a:r>
            <a:r>
              <a:rPr lang="en-US" baseline="0" dirty="0" smtClean="0"/>
              <a:t> are resources. A variable in scope is information that must be kept somewhere.</a:t>
            </a:r>
          </a:p>
          <a:p>
            <a:r>
              <a:rPr lang="en-US" baseline="0" dirty="0" smtClean="0"/>
              <a:t>In a biological system, concurrent processes compete for resources, energy, space, construction materials.</a:t>
            </a:r>
          </a:p>
          <a:p>
            <a:r>
              <a:rPr lang="en-US" baseline="0" dirty="0" smtClean="0"/>
              <a:t>SCA occurs naturally. The scopes are naturally minimized, objects and inheritance arise naturally.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0AD84D8-0F40-4462-B5D8-7FF0F31A34A9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 can imagine a process where new information keeps arriving to the model.</a:t>
            </a:r>
          </a:p>
          <a:p>
            <a:r>
              <a:rPr lang="en-US" dirty="0" smtClean="0"/>
              <a:t>SCA keeps organizing the information into objects, and forms larger objects out of the smaller ones.</a:t>
            </a:r>
          </a:p>
          <a:p>
            <a:r>
              <a:rPr lang="en-US" dirty="0" smtClean="0"/>
              <a:t>As a result,</a:t>
            </a:r>
            <a:r>
              <a:rPr lang="en-US" baseline="0" dirty="0" smtClean="0"/>
              <a:t> objects evolve with time, and the process continues indefinitely.</a:t>
            </a:r>
          </a:p>
          <a:p>
            <a:r>
              <a:rPr lang="en-US" baseline="0" dirty="0" smtClean="0"/>
              <a:t>This is strongly reminiscent of the way our brains work.</a:t>
            </a:r>
          </a:p>
          <a:p>
            <a:r>
              <a:rPr lang="en-US" baseline="0" dirty="0" smtClean="0"/>
              <a:t>MMC is a mathematical model, not intended to be a model of the brain.</a:t>
            </a:r>
          </a:p>
          <a:p>
            <a:r>
              <a:rPr lang="en-US" baseline="0" dirty="0" smtClean="0"/>
              <a:t>The brain is an implementation of the MMC, therefore similarities are to be expected.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0AD84D8-0F40-4462-B5D8-7FF0F31A34A9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Lyapunov</a:t>
            </a:r>
            <a:r>
              <a:rPr lang="en-US" dirty="0" smtClean="0"/>
              <a:t> uses a vector of state variables. MMC uses the row </a:t>
            </a:r>
            <a:r>
              <a:rPr lang="en-US" smtClean="0"/>
              <a:t>indices assigned</a:t>
            </a:r>
            <a:r>
              <a:rPr lang="en-US" baseline="0" smtClean="0"/>
              <a:t> to</a:t>
            </a:r>
            <a:r>
              <a:rPr lang="en-US" smtClean="0"/>
              <a:t> </a:t>
            </a:r>
            <a:r>
              <a:rPr lang="en-US" dirty="0" smtClean="0"/>
              <a:t>the services.</a:t>
            </a:r>
          </a:p>
          <a:p>
            <a:r>
              <a:rPr lang="en-US" dirty="0" smtClean="0"/>
              <a:t>The state space is continuous here,</a:t>
            </a:r>
            <a:r>
              <a:rPr lang="en-US" baseline="0" dirty="0" smtClean="0"/>
              <a:t> but discrete for the MMC.</a:t>
            </a:r>
          </a:p>
          <a:p>
            <a:r>
              <a:rPr lang="en-US" baseline="0" dirty="0" smtClean="0"/>
              <a:t>The dynamics is a first-order nonlinear total differential equation with a vector function of state. For the MMC, it is the SCA algorithm.</a:t>
            </a:r>
          </a:p>
          <a:p>
            <a:r>
              <a:rPr lang="en-US" baseline="0" dirty="0" smtClean="0"/>
              <a:t>The attractors could be points or orbits in the state space. They are objects for the MMC.</a:t>
            </a:r>
          </a:p>
          <a:p>
            <a:r>
              <a:rPr lang="en-US" baseline="0" dirty="0" smtClean="0"/>
              <a:t>Can I manipulate the attractors? You bet. We do it every day when we write OO code.</a:t>
            </a:r>
          </a:p>
          <a:p>
            <a:r>
              <a:rPr lang="en-US" baseline="0" dirty="0" smtClean="0"/>
              <a:t>The equilibrium depends on the system. For MMC, it is always stable and convergent.</a:t>
            </a:r>
          </a:p>
          <a:p>
            <a:r>
              <a:rPr lang="en-US" baseline="0" dirty="0" smtClean="0"/>
              <a:t>The potential energy is a scalar function of state. In the MMC, it is the profile.</a:t>
            </a:r>
          </a:p>
          <a:p>
            <a:r>
              <a:rPr lang="en-US" baseline="0" dirty="0" smtClean="0"/>
              <a:t>MMC is biologically viable and universal, </a:t>
            </a:r>
            <a:r>
              <a:rPr lang="en-US" baseline="0" dirty="0" err="1" smtClean="0"/>
              <a:t>Lyapunov</a:t>
            </a:r>
            <a:r>
              <a:rPr lang="en-US" baseline="0" dirty="0" smtClean="0"/>
              <a:t> is not.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0AD84D8-0F40-4462-B5D8-7FF0F31A34A9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This is an extraordinary result, but I conjecture that our mind uses the same process to make objects.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05E3B3-A44C-4800-8A13-7E3B2BFAE7F9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 matrix model consists of two matrices, the matrix C of services and the matrix Q of sequences. </a:t>
            </a:r>
          </a:p>
          <a:p>
            <a:r>
              <a:rPr lang="en-US" dirty="0" smtClean="0"/>
              <a:t>This particular form of the MMC is called the imperative form.</a:t>
            </a:r>
          </a:p>
          <a:p>
            <a:r>
              <a:rPr lang="en-US" dirty="0" smtClean="0"/>
              <a:t>In this talk</a:t>
            </a:r>
            <a:r>
              <a:rPr lang="en-US" baseline="0" dirty="0" smtClean="0"/>
              <a:t> I </a:t>
            </a:r>
            <a:r>
              <a:rPr lang="en-US" baseline="0" dirty="0" smtClean="0"/>
              <a:t>will explain only </a:t>
            </a:r>
            <a:r>
              <a:rPr lang="en-US" baseline="0" dirty="0" smtClean="0"/>
              <a:t>matrix C.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05E3B3-A44C-4800-8A13-7E3B2BFAE7F9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In</a:t>
            </a:r>
            <a:r>
              <a:rPr lang="en-US" baseline="0" dirty="0" smtClean="0"/>
              <a:t> this talk I </a:t>
            </a:r>
            <a:r>
              <a:rPr lang="en-US" baseline="0" dirty="0" smtClean="0"/>
              <a:t>will explain only </a:t>
            </a:r>
            <a:r>
              <a:rPr lang="en-US" baseline="0" dirty="0" smtClean="0"/>
              <a:t>the most important of these features.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0AD84D8-0F40-4462-B5D8-7FF0F31A34A9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(ILF=Induced local field</a:t>
            </a:r>
            <a:r>
              <a:rPr lang="en-US" baseline="0" dirty="0" smtClean="0"/>
              <a:t> or activation potential. A</a:t>
            </a:r>
            <a:r>
              <a:rPr lang="en-US" dirty="0" smtClean="0"/>
              <a:t>ctivation</a:t>
            </a:r>
            <a:r>
              <a:rPr lang="en-US" baseline="0" dirty="0" smtClean="0"/>
              <a:t> function, synaptic weights. )</a:t>
            </a:r>
          </a:p>
          <a:p>
            <a:r>
              <a:rPr lang="en-US" dirty="0" smtClean="0"/>
              <a:t>Here</a:t>
            </a:r>
            <a:r>
              <a:rPr lang="en-US" baseline="0" dirty="0" smtClean="0"/>
              <a:t> is an example of a matrix of services for a neural network.</a:t>
            </a:r>
          </a:p>
          <a:p>
            <a:r>
              <a:rPr lang="en-US" dirty="0" smtClean="0"/>
              <a:t>On</a:t>
            </a:r>
            <a:r>
              <a:rPr lang="en-US" baseline="0" dirty="0" smtClean="0"/>
              <a:t> the left, the equations that govern the system. On top, the variables used in the equations.</a:t>
            </a:r>
          </a:p>
          <a:p>
            <a:r>
              <a:rPr lang="en-US" baseline="0" dirty="0" smtClean="0"/>
              <a:t>The matrix contains a set of relations, each row is a tuple in one of the relations, called a service.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 smtClean="0"/>
              <a:t>Explain the roles, the service names, the variables. A column displays the life-cycle of a variable.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 smtClean="0"/>
              <a:t>I can also write a model for the entire network. Explain models and submodels.</a:t>
            </a:r>
          </a:p>
          <a:p>
            <a:endParaRPr lang="en-US" baseline="0" dirty="0" smtClean="0"/>
          </a:p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0AD84D8-0F40-4462-B5D8-7FF0F31A34A9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baseline="0" dirty="0" smtClean="0"/>
              <a:t>The matrix model is equivalent to the equations that govern the network.</a:t>
            </a:r>
          </a:p>
          <a:p>
            <a:r>
              <a:rPr lang="en-US" baseline="0" dirty="0" smtClean="0"/>
              <a:t>The matrix model supports </a:t>
            </a:r>
            <a:r>
              <a:rPr lang="en-US" baseline="0" dirty="0" smtClean="0"/>
              <a:t>all the features of the neural network.</a:t>
            </a:r>
            <a:endParaRPr lang="en-US" baseline="0" dirty="0" smtClean="0"/>
          </a:p>
          <a:p>
            <a:r>
              <a:rPr lang="en-US" baseline="0" dirty="0" smtClean="0"/>
              <a:t>For example, the matrix model can be trained the same as the network</a:t>
            </a:r>
            <a:r>
              <a:rPr lang="en-US" baseline="0" dirty="0" smtClean="0"/>
              <a:t>.</a:t>
            </a:r>
          </a:p>
          <a:p>
            <a:r>
              <a:rPr lang="en-US" baseline="0" dirty="0" smtClean="0"/>
              <a:t>In </a:t>
            </a:r>
            <a:r>
              <a:rPr lang="en-US" baseline="0" dirty="0" smtClean="0"/>
              <a:t>addition, the matrix model supports global features such as structure,</a:t>
            </a:r>
          </a:p>
          <a:p>
            <a:r>
              <a:rPr lang="en-US" baseline="0" dirty="0" smtClean="0"/>
              <a:t>organization, objects and ontologies, which are difficult to deal with using ANNs.</a:t>
            </a:r>
          </a:p>
          <a:p>
            <a:r>
              <a:rPr lang="en-US" baseline="0" dirty="0" smtClean="0"/>
              <a:t>It is in this sense that I say the MMC is a new type of ANN.</a:t>
            </a:r>
          </a:p>
          <a:p>
            <a:r>
              <a:rPr lang="en-US" baseline="0" dirty="0" smtClean="0"/>
              <a:t>The </a:t>
            </a:r>
            <a:r>
              <a:rPr lang="en-US" baseline="0" dirty="0" smtClean="0"/>
              <a:t>rest of my talk concentrates on the higher level structural abilities of the MMC.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0AD84D8-0F40-4462-B5D8-7FF0F31A34A9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 will now discuss the Scope Constriction Algorithm SCA, which organizes information</a:t>
            </a:r>
          </a:p>
          <a:p>
            <a:r>
              <a:rPr lang="en-US" dirty="0" smtClean="0"/>
              <a:t>into objects and reveals the natural ontology of the system.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0AD84D8-0F40-4462-B5D8-7FF0F31A34A9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 need a bigger example. On</a:t>
            </a:r>
            <a:r>
              <a:rPr lang="en-US" baseline="0" dirty="0" smtClean="0"/>
              <a:t> the left, a set of equations, or the statements of a computer program. </a:t>
            </a:r>
          </a:p>
          <a:p>
            <a:r>
              <a:rPr lang="en-US" baseline="0" dirty="0" smtClean="0"/>
              <a:t>On top, the variables used in the equations. Columns permuted in such a way that all C’s fall on the diagonal.</a:t>
            </a:r>
          </a:p>
          <a:p>
            <a:r>
              <a:rPr lang="en-US" baseline="0" dirty="0" smtClean="0"/>
              <a:t>This is called the </a:t>
            </a:r>
            <a:r>
              <a:rPr lang="en-US" b="1" i="1" baseline="0" dirty="0" smtClean="0"/>
              <a:t>canonical form</a:t>
            </a:r>
            <a:r>
              <a:rPr lang="en-US" baseline="0" dirty="0" smtClean="0"/>
              <a:t> of the MMC. Explain the scopes of the variables.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The conversion from any computer program can be done by a parser.</a:t>
            </a:r>
          </a:p>
          <a:p>
            <a:r>
              <a:rPr lang="en-US" baseline="0" dirty="0" smtClean="0"/>
              <a:t>A column displays the life-cycle of a variable. Explain the pink column, the scope.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05E3B3-A44C-4800-8A13-7E3B2BFAE7F9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Here is one motivation for the SCA. The profile is the union of all scopes. </a:t>
            </a:r>
          </a:p>
          <a:p>
            <a:r>
              <a:rPr lang="en-US" dirty="0" smtClean="0"/>
              <a:t>This profile is too big. There is no reason to initialize variables so far ahead of the point where they are used.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0AD84D8-0F40-4462-B5D8-7FF0F31A34A9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Here is another motivation for SCA.</a:t>
            </a:r>
            <a:r>
              <a:rPr lang="en-US" baseline="0" dirty="0" smtClean="0"/>
              <a:t> </a:t>
            </a:r>
            <a:r>
              <a:rPr lang="en-US" dirty="0" smtClean="0"/>
              <a:t>A</a:t>
            </a:r>
            <a:r>
              <a:rPr lang="en-US" baseline="0" dirty="0" smtClean="0"/>
              <a:t> different view of the matrix: a channel where data flows. </a:t>
            </a:r>
          </a:p>
          <a:p>
            <a:r>
              <a:rPr lang="en-US" baseline="0" dirty="0" smtClean="0"/>
              <a:t>Data flows in the variables, from the point where a variable is initialized to the point where it is used.</a:t>
            </a:r>
          </a:p>
          <a:p>
            <a:r>
              <a:rPr lang="en-US" baseline="0" dirty="0" smtClean="0"/>
              <a:t>This channel is very wide and disorganized. Data flows are too long and entangled.</a:t>
            </a:r>
          </a:p>
          <a:p>
            <a:r>
              <a:rPr lang="en-US" baseline="0" dirty="0" smtClean="0"/>
              <a:t>We want to make the channel narrower, and better organized.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0AD84D8-0F40-4462-B5D8-7FF0F31A34A9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288AD7-1532-4003-B386-3FE50FDD74D2}" type="datetimeFigureOut">
              <a:rPr lang="en-US" smtClean="0"/>
              <a:pPr/>
              <a:t>7/11/2008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5B53F0-B942-4590-A59D-88A7E87C18B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288AD7-1532-4003-B386-3FE50FDD74D2}" type="datetimeFigureOut">
              <a:rPr lang="en-US" smtClean="0"/>
              <a:pPr/>
              <a:t>7/11/2008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5B53F0-B942-4590-A59D-88A7E87C18B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288AD7-1532-4003-B386-3FE50FDD74D2}" type="datetimeFigureOut">
              <a:rPr lang="en-US" smtClean="0"/>
              <a:pPr/>
              <a:t>7/11/2008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5B53F0-B942-4590-A59D-88A7E87C18B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288AD7-1532-4003-B386-3FE50FDD74D2}" type="datetimeFigureOut">
              <a:rPr lang="en-US" smtClean="0"/>
              <a:pPr/>
              <a:t>7/11/2008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5B53F0-B942-4590-A59D-88A7E87C18B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288AD7-1532-4003-B386-3FE50FDD74D2}" type="datetimeFigureOut">
              <a:rPr lang="en-US" smtClean="0"/>
              <a:pPr/>
              <a:t>7/11/2008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5B53F0-B942-4590-A59D-88A7E87C18B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288AD7-1532-4003-B386-3FE50FDD74D2}" type="datetimeFigureOut">
              <a:rPr lang="en-US" smtClean="0"/>
              <a:pPr/>
              <a:t>7/11/2008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5B53F0-B942-4590-A59D-88A7E87C18B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288AD7-1532-4003-B386-3FE50FDD74D2}" type="datetimeFigureOut">
              <a:rPr lang="en-US" smtClean="0"/>
              <a:pPr/>
              <a:t>7/11/2008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5B53F0-B942-4590-A59D-88A7E87C18B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288AD7-1532-4003-B386-3FE50FDD74D2}" type="datetimeFigureOut">
              <a:rPr lang="en-US" smtClean="0"/>
              <a:pPr/>
              <a:t>7/11/2008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5B53F0-B942-4590-A59D-88A7E87C18B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288AD7-1532-4003-B386-3FE50FDD74D2}" type="datetimeFigureOut">
              <a:rPr lang="en-US" smtClean="0"/>
              <a:pPr/>
              <a:t>7/11/2008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5B53F0-B942-4590-A59D-88A7E87C18B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288AD7-1532-4003-B386-3FE50FDD74D2}" type="datetimeFigureOut">
              <a:rPr lang="en-US" smtClean="0"/>
              <a:pPr/>
              <a:t>7/11/2008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5B53F0-B942-4590-A59D-88A7E87C18B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288AD7-1532-4003-B386-3FE50FDD74D2}" type="datetimeFigureOut">
              <a:rPr lang="en-US" smtClean="0"/>
              <a:pPr/>
              <a:t>7/11/2008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5B53F0-B942-4590-A59D-88A7E87C18B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288AD7-1532-4003-B386-3FE50FDD74D2}" type="datetimeFigureOut">
              <a:rPr lang="en-US" smtClean="0"/>
              <a:pPr/>
              <a:t>7/11/2008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5B53F0-B942-4590-A59D-88A7E87C18B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ctrTitle"/>
          </p:nvPr>
        </p:nvSpPr>
        <p:spPr>
          <a:xfrm>
            <a:off x="381000" y="1066800"/>
            <a:ext cx="8382000" cy="2743200"/>
          </a:xfrm>
        </p:spPr>
        <p:txBody>
          <a:bodyPr>
            <a:noAutofit/>
          </a:bodyPr>
          <a:lstStyle/>
          <a:p>
            <a:r>
              <a:rPr lang="en-US" sz="4000" dirty="0" smtClean="0">
                <a:latin typeface="Arial" pitchFamily="34" charset="0"/>
                <a:cs typeface="Arial" pitchFamily="34" charset="0"/>
              </a:rPr>
              <a:t>A new type of 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US" sz="4000" dirty="0" smtClean="0">
                <a:latin typeface="Arial" pitchFamily="34" charset="0"/>
                <a:cs typeface="Arial" pitchFamily="34" charset="0"/>
              </a:rPr>
            </a:br>
            <a:r>
              <a:rPr lang="en-US" sz="4000" dirty="0" smtClean="0">
                <a:latin typeface="Arial" pitchFamily="34" charset="0"/>
                <a:cs typeface="Arial" pitchFamily="34" charset="0"/>
              </a:rPr>
              <a:t>Structured Artificial Neural Networks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US" sz="4000" dirty="0" smtClean="0">
                <a:latin typeface="Arial" pitchFamily="34" charset="0"/>
                <a:cs typeface="Arial" pitchFamily="34" charset="0"/>
              </a:rPr>
            </a:br>
            <a:r>
              <a:rPr lang="en-US" sz="4000" dirty="0" smtClean="0">
                <a:latin typeface="Arial" pitchFamily="34" charset="0"/>
                <a:cs typeface="Arial" pitchFamily="34" charset="0"/>
              </a:rPr>
              <a:t>based on the </a:t>
            </a:r>
            <a:br>
              <a:rPr lang="en-US" sz="4000" dirty="0" smtClean="0">
                <a:latin typeface="Arial" pitchFamily="34" charset="0"/>
                <a:cs typeface="Arial" pitchFamily="34" charset="0"/>
              </a:rPr>
            </a:br>
            <a:r>
              <a:rPr lang="en-US" sz="4000" dirty="0" smtClean="0">
                <a:latin typeface="Arial" pitchFamily="34" charset="0"/>
                <a:cs typeface="Arial" pitchFamily="34" charset="0"/>
              </a:rPr>
              <a:t>Matrix Model of Computation</a:t>
            </a:r>
            <a:endParaRPr lang="en-US" sz="4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837156" y="4343400"/>
            <a:ext cx="3581400" cy="3810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Sergio Pissanetzky</a:t>
            </a:r>
            <a:endParaRPr lang="en-US" sz="28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2775288" y="533412"/>
          <a:ext cx="6063912" cy="6095988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336884"/>
                <a:gridCol w="336884"/>
                <a:gridCol w="336884"/>
                <a:gridCol w="336884"/>
                <a:gridCol w="336884"/>
                <a:gridCol w="336884"/>
                <a:gridCol w="336884"/>
                <a:gridCol w="336884"/>
                <a:gridCol w="336884"/>
                <a:gridCol w="336884"/>
                <a:gridCol w="336884"/>
                <a:gridCol w="336884"/>
                <a:gridCol w="336884"/>
                <a:gridCol w="336884"/>
                <a:gridCol w="336884"/>
                <a:gridCol w="336884"/>
                <a:gridCol w="336884"/>
                <a:gridCol w="336884"/>
              </a:tblGrid>
              <a:tr h="338666">
                <a:tc>
                  <a:txBody>
                    <a:bodyPr/>
                    <a:lstStyle/>
                    <a:p>
                      <a:r>
                        <a:rPr lang="en-US" sz="2200" dirty="0" smtClean="0"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8666"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dirty="0" smtClean="0"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8666"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dirty="0" smtClean="0"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8666"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dirty="0" smtClean="0"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8666"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dirty="0" smtClean="0"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kern="120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8666"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kern="1200" dirty="0" smtClean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dirty="0" smtClean="0"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8666"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kern="1200" dirty="0" smtClean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dirty="0" smtClean="0"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8666"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kern="1200" dirty="0" smtClean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dirty="0" smtClean="0"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338666"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dirty="0" smtClean="0"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</a:tr>
              <a:tr h="338666"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dirty="0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dirty="0" smtClean="0"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</a:tr>
              <a:tr h="338666"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dirty="0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dirty="0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dirty="0" smtClean="0"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8666"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dirty="0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dirty="0" smtClean="0"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8666"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dirty="0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dirty="0" smtClean="0"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338666"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dirty="0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dirty="0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dirty="0" smtClean="0"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338666"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dirty="0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dirty="0" smtClean="0"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8666">
                <a:tc>
                  <a:txBody>
                    <a:bodyPr/>
                    <a:lstStyle/>
                    <a:p>
                      <a:r>
                        <a:rPr lang="en-US" sz="2200" dirty="0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dirty="0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dirty="0" smtClean="0"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338666"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dirty="0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dirty="0" smtClean="0"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338666"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dirty="0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dirty="0" smtClean="0"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117764" y="433626"/>
            <a:ext cx="2590800" cy="98488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3200" u="sng" dirty="0" smtClean="0">
                <a:latin typeface="Arial" pitchFamily="34" charset="0"/>
                <a:cs typeface="Arial" pitchFamily="34" charset="0"/>
              </a:rPr>
              <a:t>Service </a:t>
            </a:r>
            <a:r>
              <a:rPr lang="en-US" sz="3200" u="sng" dirty="0" err="1" smtClean="0">
                <a:latin typeface="Arial" pitchFamily="34" charset="0"/>
                <a:cs typeface="Arial" pitchFamily="34" charset="0"/>
              </a:rPr>
              <a:t>Commutativity</a:t>
            </a:r>
            <a:endParaRPr lang="en-US" sz="3200" u="sng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2775288" y="225219"/>
          <a:ext cx="6062148" cy="2946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36786"/>
                <a:gridCol w="336786"/>
                <a:gridCol w="336786"/>
                <a:gridCol w="336786"/>
                <a:gridCol w="336786"/>
                <a:gridCol w="336786"/>
                <a:gridCol w="336786"/>
                <a:gridCol w="336786"/>
                <a:gridCol w="336786"/>
                <a:gridCol w="336786"/>
                <a:gridCol w="336786"/>
                <a:gridCol w="336786"/>
                <a:gridCol w="336786"/>
                <a:gridCol w="336786"/>
                <a:gridCol w="336786"/>
                <a:gridCol w="336786"/>
                <a:gridCol w="336786"/>
                <a:gridCol w="336786"/>
              </a:tblGrid>
              <a:tr h="294640">
                <a:tc>
                  <a:txBody>
                    <a:bodyPr/>
                    <a:lstStyle/>
                    <a:p>
                      <a:r>
                        <a:rPr lang="en-US" sz="1800" dirty="0" err="1" smtClean="0">
                          <a:latin typeface="Arial" pitchFamily="34" charset="0"/>
                          <a:cs typeface="Arial" pitchFamily="34" charset="0"/>
                        </a:rPr>
                        <a:t>tc</a:t>
                      </a:r>
                      <a:endParaRPr lang="en-US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Arial" pitchFamily="34" charset="0"/>
                          <a:cs typeface="Arial" pitchFamily="34" charset="0"/>
                        </a:rPr>
                        <a:t>tj</a:t>
                      </a:r>
                      <a:endParaRPr lang="en-US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Arial" pitchFamily="34" charset="0"/>
                          <a:cs typeface="Arial" pitchFamily="34" charset="0"/>
                        </a:rPr>
                        <a:t>tf</a:t>
                      </a:r>
                      <a:endParaRPr lang="en-US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Arial" pitchFamily="34" charset="0"/>
                          <a:cs typeface="Arial" pitchFamily="34" charset="0"/>
                        </a:rPr>
                        <a:t>tk</a:t>
                      </a:r>
                      <a:endParaRPr lang="en-US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Arial" pitchFamily="34" charset="0"/>
                          <a:cs typeface="Arial" pitchFamily="34" charset="0"/>
                        </a:rPr>
                        <a:t>tb</a:t>
                      </a:r>
                      <a:endParaRPr lang="en-US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Arial" pitchFamily="34" charset="0"/>
                          <a:cs typeface="Arial" pitchFamily="34" charset="0"/>
                        </a:rPr>
                        <a:t>te</a:t>
                      </a:r>
                      <a:endParaRPr lang="en-US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Arial" pitchFamily="34" charset="0"/>
                          <a:cs typeface="Arial" pitchFamily="34" charset="0"/>
                        </a:rPr>
                        <a:t>tl</a:t>
                      </a:r>
                      <a:endParaRPr lang="en-US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Arial" pitchFamily="34" charset="0"/>
                          <a:cs typeface="Arial" pitchFamily="34" charset="0"/>
                        </a:rPr>
                        <a:t>ta</a:t>
                      </a:r>
                      <a:endParaRPr lang="en-US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Arial" pitchFamily="34" charset="0"/>
                          <a:cs typeface="Arial" pitchFamily="34" charset="0"/>
                        </a:rPr>
                        <a:t>td</a:t>
                      </a:r>
                      <a:endParaRPr lang="en-US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Arial" pitchFamily="34" charset="0"/>
                          <a:cs typeface="Arial" pitchFamily="34" charset="0"/>
                        </a:rPr>
                        <a:t>wz</a:t>
                      </a:r>
                      <a:endParaRPr lang="en-US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Arial" pitchFamily="34" charset="0"/>
                          <a:cs typeface="Arial" pitchFamily="34" charset="0"/>
                        </a:rPr>
                        <a:t>tg</a:t>
                      </a:r>
                      <a:endParaRPr lang="en-US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Arial" pitchFamily="34" charset="0"/>
                          <a:cs typeface="Arial" pitchFamily="34" charset="0"/>
                        </a:rPr>
                        <a:t>wx</a:t>
                      </a:r>
                      <a:endParaRPr lang="en-US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Arial" pitchFamily="34" charset="0"/>
                          <a:cs typeface="Arial" pitchFamily="34" charset="0"/>
                        </a:rPr>
                        <a:t>sx</a:t>
                      </a:r>
                      <a:endParaRPr lang="en-US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Arial" pitchFamily="34" charset="0"/>
                          <a:cs typeface="Arial" pitchFamily="34" charset="0"/>
                        </a:rPr>
                        <a:t>th</a:t>
                      </a:r>
                      <a:endParaRPr lang="en-US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Arial" pitchFamily="34" charset="0"/>
                          <a:cs typeface="Arial" pitchFamily="34" charset="0"/>
                        </a:rPr>
                        <a:t>wy</a:t>
                      </a:r>
                      <a:endParaRPr lang="en-US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Arial" pitchFamily="34" charset="0"/>
                          <a:cs typeface="Arial" pitchFamily="34" charset="0"/>
                        </a:rPr>
                        <a:t>ti</a:t>
                      </a:r>
                      <a:endParaRPr lang="en-US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Arial" pitchFamily="34" charset="0"/>
                          <a:cs typeface="Arial" pitchFamily="34" charset="0"/>
                        </a:rPr>
                        <a:t>sz</a:t>
                      </a:r>
                      <a:endParaRPr lang="en-US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Arial" pitchFamily="34" charset="0"/>
                          <a:cs typeface="Arial" pitchFamily="34" charset="0"/>
                        </a:rPr>
                        <a:t>sy</a:t>
                      </a:r>
                      <a:endParaRPr lang="en-US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2184319" y="367447"/>
          <a:ext cx="6063912" cy="6095988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336884"/>
                <a:gridCol w="336884"/>
                <a:gridCol w="336884"/>
                <a:gridCol w="336884"/>
                <a:gridCol w="336884"/>
                <a:gridCol w="336884"/>
                <a:gridCol w="336884"/>
                <a:gridCol w="336884"/>
                <a:gridCol w="336884"/>
                <a:gridCol w="336884"/>
                <a:gridCol w="336884"/>
                <a:gridCol w="336884"/>
                <a:gridCol w="336884"/>
                <a:gridCol w="336884"/>
                <a:gridCol w="336884"/>
                <a:gridCol w="336884"/>
                <a:gridCol w="336884"/>
                <a:gridCol w="336884"/>
              </a:tblGrid>
              <a:tr h="338666">
                <a:tc>
                  <a:txBody>
                    <a:bodyPr/>
                    <a:lstStyle/>
                    <a:p>
                      <a:r>
                        <a:rPr lang="en-US" sz="2200" dirty="0" smtClean="0"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38666"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dirty="0" smtClean="0"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38666">
                <a:tc>
                  <a:txBody>
                    <a:bodyPr/>
                    <a:lstStyle/>
                    <a:p>
                      <a:r>
                        <a:rPr lang="en-US" sz="2200" dirty="0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dirty="0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dirty="0" smtClean="0"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38666"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dirty="0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dirty="0" smtClean="0"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38666"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dirty="0" smtClean="0"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kern="120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38666"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A</a:t>
                      </a: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dirty="0" smtClean="0"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38666"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kern="1200" dirty="0" smtClean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dirty="0" smtClean="0"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38666"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kern="1200" dirty="0" smtClean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dirty="0" smtClean="0"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38666"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dirty="0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dirty="0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dirty="0" smtClean="0"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38666"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dirty="0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dirty="0" smtClean="0"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38666"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dirty="0" smtClean="0"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38666"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dirty="0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dirty="0" smtClean="0"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38666"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dirty="0" smtClean="0"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38666"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dirty="0" smtClean="0"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38666"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dirty="0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dirty="0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dirty="0" smtClean="0"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38666"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dirty="0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dirty="0" smtClean="0"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38666"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dirty="0" smtClean="0"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38666"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dirty="0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dirty="0" smtClean="0"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sp>
        <p:nvSpPr>
          <p:cNvPr id="7" name="Right Arrow 6"/>
          <p:cNvSpPr/>
          <p:nvPr/>
        </p:nvSpPr>
        <p:spPr>
          <a:xfrm rot="5400000">
            <a:off x="4142489" y="2808218"/>
            <a:ext cx="457200" cy="164592"/>
          </a:xfrm>
          <a:prstGeom prst="rightArrow">
            <a:avLst>
              <a:gd name="adj1" fmla="val 24910"/>
              <a:gd name="adj2" fmla="val 75090"/>
            </a:avLst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ight Arrow 7"/>
          <p:cNvSpPr/>
          <p:nvPr/>
        </p:nvSpPr>
        <p:spPr>
          <a:xfrm rot="5400000">
            <a:off x="6157557" y="4857151"/>
            <a:ext cx="457200" cy="164592"/>
          </a:xfrm>
          <a:prstGeom prst="rightArrow">
            <a:avLst>
              <a:gd name="adj1" fmla="val 24910"/>
              <a:gd name="adj2" fmla="val 75090"/>
            </a:avLst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ight Arrow 8"/>
          <p:cNvSpPr/>
          <p:nvPr/>
        </p:nvSpPr>
        <p:spPr>
          <a:xfrm rot="5400000">
            <a:off x="2122682" y="793150"/>
            <a:ext cx="457200" cy="164592"/>
          </a:xfrm>
          <a:prstGeom prst="rightArrow">
            <a:avLst>
              <a:gd name="adj1" fmla="val 24910"/>
              <a:gd name="adj2" fmla="val 75090"/>
            </a:avLst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ight Arrow 13"/>
          <p:cNvSpPr/>
          <p:nvPr/>
        </p:nvSpPr>
        <p:spPr>
          <a:xfrm rot="5400000">
            <a:off x="2594782" y="955711"/>
            <a:ext cx="182880" cy="164592"/>
          </a:xfrm>
          <a:prstGeom prst="rightArrow">
            <a:avLst>
              <a:gd name="adj1" fmla="val 24910"/>
              <a:gd name="adj2" fmla="val 75090"/>
            </a:avLst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ight Arrow 14"/>
          <p:cNvSpPr/>
          <p:nvPr/>
        </p:nvSpPr>
        <p:spPr>
          <a:xfrm rot="5400000">
            <a:off x="7649382" y="6027246"/>
            <a:ext cx="182880" cy="164592"/>
          </a:xfrm>
          <a:prstGeom prst="rightArrow">
            <a:avLst>
              <a:gd name="adj1" fmla="val 24910"/>
              <a:gd name="adj2" fmla="val 75090"/>
            </a:avLst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ight Arrow 15"/>
          <p:cNvSpPr/>
          <p:nvPr/>
        </p:nvSpPr>
        <p:spPr>
          <a:xfrm rot="5400000">
            <a:off x="6972050" y="5366844"/>
            <a:ext cx="182880" cy="164592"/>
          </a:xfrm>
          <a:prstGeom prst="rightArrow">
            <a:avLst>
              <a:gd name="adj1" fmla="val 24910"/>
              <a:gd name="adj2" fmla="val 75090"/>
            </a:avLst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ight Arrow 16"/>
          <p:cNvSpPr/>
          <p:nvPr/>
        </p:nvSpPr>
        <p:spPr>
          <a:xfrm rot="5400000">
            <a:off x="5629576" y="4003711"/>
            <a:ext cx="182880" cy="164592"/>
          </a:xfrm>
          <a:prstGeom prst="rightArrow">
            <a:avLst>
              <a:gd name="adj1" fmla="val 24910"/>
              <a:gd name="adj2" fmla="val 75090"/>
            </a:avLst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ight Arrow 17"/>
          <p:cNvSpPr/>
          <p:nvPr/>
        </p:nvSpPr>
        <p:spPr>
          <a:xfrm rot="5400000">
            <a:off x="4948518" y="3339924"/>
            <a:ext cx="182880" cy="164592"/>
          </a:xfrm>
          <a:prstGeom prst="rightArrow">
            <a:avLst>
              <a:gd name="adj1" fmla="val 24910"/>
              <a:gd name="adj2" fmla="val 75090"/>
            </a:avLst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ight Arrow 18"/>
          <p:cNvSpPr/>
          <p:nvPr/>
        </p:nvSpPr>
        <p:spPr>
          <a:xfrm rot="5400000">
            <a:off x="4609850" y="3004644"/>
            <a:ext cx="182880" cy="164592"/>
          </a:xfrm>
          <a:prstGeom prst="rightArrow">
            <a:avLst>
              <a:gd name="adj1" fmla="val 24910"/>
              <a:gd name="adj2" fmla="val 75090"/>
            </a:avLst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ight Arrow 19"/>
          <p:cNvSpPr/>
          <p:nvPr/>
        </p:nvSpPr>
        <p:spPr>
          <a:xfrm rot="5400000">
            <a:off x="3602315" y="1976791"/>
            <a:ext cx="182880" cy="164592"/>
          </a:xfrm>
          <a:prstGeom prst="rightArrow">
            <a:avLst>
              <a:gd name="adj1" fmla="val 24910"/>
              <a:gd name="adj2" fmla="val 75090"/>
            </a:avLst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ight Arrow 20"/>
          <p:cNvSpPr/>
          <p:nvPr/>
        </p:nvSpPr>
        <p:spPr>
          <a:xfrm rot="5400000">
            <a:off x="2937172" y="1299458"/>
            <a:ext cx="182880" cy="164592"/>
          </a:xfrm>
          <a:prstGeom prst="rightArrow">
            <a:avLst>
              <a:gd name="adj1" fmla="val 24910"/>
              <a:gd name="adj2" fmla="val 75090"/>
            </a:avLst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ight Arrow 21"/>
          <p:cNvSpPr/>
          <p:nvPr/>
        </p:nvSpPr>
        <p:spPr>
          <a:xfrm rot="5400000">
            <a:off x="6633382" y="5016324"/>
            <a:ext cx="182880" cy="164592"/>
          </a:xfrm>
          <a:prstGeom prst="rightArrow">
            <a:avLst>
              <a:gd name="adj1" fmla="val 24910"/>
              <a:gd name="adj2" fmla="val 75090"/>
            </a:avLst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ight Arrow 22"/>
          <p:cNvSpPr/>
          <p:nvPr/>
        </p:nvSpPr>
        <p:spPr>
          <a:xfrm>
            <a:off x="2751584" y="1120980"/>
            <a:ext cx="182880" cy="164592"/>
          </a:xfrm>
          <a:prstGeom prst="rightArrow">
            <a:avLst>
              <a:gd name="adj1" fmla="val 24910"/>
              <a:gd name="adj2" fmla="val 75090"/>
            </a:avLst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ight Arrow 23"/>
          <p:cNvSpPr/>
          <p:nvPr/>
        </p:nvSpPr>
        <p:spPr>
          <a:xfrm>
            <a:off x="3098719" y="1468112"/>
            <a:ext cx="182880" cy="164592"/>
          </a:xfrm>
          <a:prstGeom prst="rightArrow">
            <a:avLst>
              <a:gd name="adj1" fmla="val 24910"/>
              <a:gd name="adj2" fmla="val 75090"/>
            </a:avLst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ight Arrow 24"/>
          <p:cNvSpPr/>
          <p:nvPr/>
        </p:nvSpPr>
        <p:spPr>
          <a:xfrm>
            <a:off x="7809570" y="6205721"/>
            <a:ext cx="182880" cy="164592"/>
          </a:xfrm>
          <a:prstGeom prst="rightArrow">
            <a:avLst>
              <a:gd name="adj1" fmla="val 24910"/>
              <a:gd name="adj2" fmla="val 75090"/>
            </a:avLst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ight Arrow 25"/>
          <p:cNvSpPr/>
          <p:nvPr/>
        </p:nvSpPr>
        <p:spPr>
          <a:xfrm>
            <a:off x="5108705" y="3491647"/>
            <a:ext cx="182880" cy="164592"/>
          </a:xfrm>
          <a:prstGeom prst="rightArrow">
            <a:avLst>
              <a:gd name="adj1" fmla="val 24910"/>
              <a:gd name="adj2" fmla="val 75090"/>
            </a:avLst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ight Arrow 26"/>
          <p:cNvSpPr/>
          <p:nvPr/>
        </p:nvSpPr>
        <p:spPr>
          <a:xfrm>
            <a:off x="4770037" y="3144515"/>
            <a:ext cx="182880" cy="164592"/>
          </a:xfrm>
          <a:prstGeom prst="rightArrow">
            <a:avLst>
              <a:gd name="adj1" fmla="val 24910"/>
              <a:gd name="adj2" fmla="val 75090"/>
            </a:avLst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ight Arrow 27"/>
          <p:cNvSpPr/>
          <p:nvPr/>
        </p:nvSpPr>
        <p:spPr>
          <a:xfrm>
            <a:off x="4448306" y="3144515"/>
            <a:ext cx="182880" cy="164592"/>
          </a:xfrm>
          <a:prstGeom prst="rightArrow">
            <a:avLst>
              <a:gd name="adj1" fmla="val 24910"/>
              <a:gd name="adj2" fmla="val 75090"/>
            </a:avLst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ight Arrow 28"/>
          <p:cNvSpPr/>
          <p:nvPr/>
        </p:nvSpPr>
        <p:spPr>
          <a:xfrm>
            <a:off x="3759118" y="2136981"/>
            <a:ext cx="182880" cy="164592"/>
          </a:xfrm>
          <a:prstGeom prst="rightArrow">
            <a:avLst>
              <a:gd name="adj1" fmla="val 24910"/>
              <a:gd name="adj2" fmla="val 75090"/>
            </a:avLst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ight Arrow 29"/>
          <p:cNvSpPr/>
          <p:nvPr/>
        </p:nvSpPr>
        <p:spPr>
          <a:xfrm>
            <a:off x="2416307" y="1120980"/>
            <a:ext cx="182880" cy="164592"/>
          </a:xfrm>
          <a:prstGeom prst="rightArrow">
            <a:avLst>
              <a:gd name="adj1" fmla="val 24910"/>
              <a:gd name="adj2" fmla="val 75090"/>
            </a:avLst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2" name="Straight Connector 31"/>
          <p:cNvCxnSpPr/>
          <p:nvPr/>
        </p:nvCxnSpPr>
        <p:spPr>
          <a:xfrm>
            <a:off x="2201256" y="1730580"/>
            <a:ext cx="6035040" cy="1588"/>
          </a:xfrm>
          <a:prstGeom prst="line">
            <a:avLst/>
          </a:prstGeom>
          <a:ln w="127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>
            <a:off x="2201250" y="2397858"/>
            <a:ext cx="6035040" cy="1588"/>
          </a:xfrm>
          <a:prstGeom prst="line">
            <a:avLst/>
          </a:prstGeom>
          <a:ln w="127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>
            <a:off x="2192786" y="4429860"/>
            <a:ext cx="6035040" cy="1588"/>
          </a:xfrm>
          <a:prstGeom prst="line">
            <a:avLst/>
          </a:prstGeom>
          <a:ln w="127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2201253" y="3745648"/>
            <a:ext cx="6035040" cy="1588"/>
          </a:xfrm>
          <a:prstGeom prst="line">
            <a:avLst/>
          </a:prstGeom>
          <a:ln w="127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>
            <a:off x="2201253" y="5784526"/>
            <a:ext cx="6035040" cy="1588"/>
          </a:xfrm>
          <a:prstGeom prst="line">
            <a:avLst/>
          </a:prstGeom>
          <a:ln w="127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 rot="16200000" flipH="1">
            <a:off x="490138" y="3414603"/>
            <a:ext cx="6080760" cy="0"/>
          </a:xfrm>
          <a:prstGeom prst="line">
            <a:avLst/>
          </a:prstGeom>
          <a:ln w="127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/>
        </p:nvCxnSpPr>
        <p:spPr>
          <a:xfrm rot="16200000" flipH="1">
            <a:off x="1167474" y="3407828"/>
            <a:ext cx="6080760" cy="0"/>
          </a:xfrm>
          <a:prstGeom prst="line">
            <a:avLst/>
          </a:prstGeom>
          <a:ln w="127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 rot="16200000" flipH="1">
            <a:off x="2513673" y="3407828"/>
            <a:ext cx="6080760" cy="0"/>
          </a:xfrm>
          <a:prstGeom prst="line">
            <a:avLst/>
          </a:prstGeom>
          <a:ln w="127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 rot="16200000" flipH="1">
            <a:off x="3182539" y="3407828"/>
            <a:ext cx="6080760" cy="0"/>
          </a:xfrm>
          <a:prstGeom prst="line">
            <a:avLst/>
          </a:prstGeom>
          <a:ln w="127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 rot="16200000" flipH="1">
            <a:off x="4528740" y="3407827"/>
            <a:ext cx="6080760" cy="0"/>
          </a:xfrm>
          <a:prstGeom prst="line">
            <a:avLst/>
          </a:prstGeom>
          <a:ln w="127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Right Arrow 42"/>
          <p:cNvSpPr/>
          <p:nvPr/>
        </p:nvSpPr>
        <p:spPr>
          <a:xfrm>
            <a:off x="7123773" y="5519921"/>
            <a:ext cx="182880" cy="164592"/>
          </a:xfrm>
          <a:prstGeom prst="rightArrow">
            <a:avLst>
              <a:gd name="adj1" fmla="val 24910"/>
              <a:gd name="adj2" fmla="val 75090"/>
            </a:avLst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ight Arrow 43"/>
          <p:cNvSpPr/>
          <p:nvPr/>
        </p:nvSpPr>
        <p:spPr>
          <a:xfrm>
            <a:off x="6776641" y="5184981"/>
            <a:ext cx="182880" cy="164592"/>
          </a:xfrm>
          <a:prstGeom prst="rightArrow">
            <a:avLst>
              <a:gd name="adj1" fmla="val 24910"/>
              <a:gd name="adj2" fmla="val 75090"/>
            </a:avLst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Right Arrow 44"/>
          <p:cNvSpPr/>
          <p:nvPr/>
        </p:nvSpPr>
        <p:spPr>
          <a:xfrm>
            <a:off x="6463371" y="5184981"/>
            <a:ext cx="182880" cy="164592"/>
          </a:xfrm>
          <a:prstGeom prst="rightArrow">
            <a:avLst>
              <a:gd name="adj1" fmla="val 24910"/>
              <a:gd name="adj2" fmla="val 75090"/>
            </a:avLst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Right Arrow 45"/>
          <p:cNvSpPr/>
          <p:nvPr/>
        </p:nvSpPr>
        <p:spPr>
          <a:xfrm>
            <a:off x="5786038" y="4165255"/>
            <a:ext cx="182880" cy="164592"/>
          </a:xfrm>
          <a:prstGeom prst="rightArrow">
            <a:avLst>
              <a:gd name="adj1" fmla="val 24910"/>
              <a:gd name="adj2" fmla="val 75090"/>
            </a:avLst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38" name="Table 37"/>
          <p:cNvGraphicFramePr>
            <a:graphicFrameLocks noGrp="1"/>
          </p:cNvGraphicFramePr>
          <p:nvPr/>
        </p:nvGraphicFramePr>
        <p:xfrm>
          <a:off x="2177616" y="76200"/>
          <a:ext cx="6062148" cy="2946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36786"/>
                <a:gridCol w="336786"/>
                <a:gridCol w="336786"/>
                <a:gridCol w="336786"/>
                <a:gridCol w="336786"/>
                <a:gridCol w="336786"/>
                <a:gridCol w="336786"/>
                <a:gridCol w="336786"/>
                <a:gridCol w="336786"/>
                <a:gridCol w="336786"/>
                <a:gridCol w="336786"/>
                <a:gridCol w="336786"/>
                <a:gridCol w="336786"/>
                <a:gridCol w="336786"/>
                <a:gridCol w="336786"/>
                <a:gridCol w="336786"/>
                <a:gridCol w="336786"/>
                <a:gridCol w="336786"/>
              </a:tblGrid>
              <a:tr h="294640">
                <a:tc>
                  <a:txBody>
                    <a:bodyPr/>
                    <a:lstStyle/>
                    <a:p>
                      <a:r>
                        <a:rPr lang="en-US" b="0" dirty="0" smtClean="0">
                          <a:latin typeface="Arial" pitchFamily="34" charset="0"/>
                          <a:cs typeface="Arial" pitchFamily="34" charset="0"/>
                        </a:rPr>
                        <a:t>td</a:t>
                      </a:r>
                      <a:endParaRPr lang="en-US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r>
                        <a:rPr lang="en-US" b="0" dirty="0" err="1" smtClean="0">
                          <a:latin typeface="Arial" pitchFamily="34" charset="0"/>
                          <a:cs typeface="Arial" pitchFamily="34" charset="0"/>
                        </a:rPr>
                        <a:t>ta</a:t>
                      </a:r>
                      <a:endParaRPr lang="en-US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r>
                        <a:rPr lang="en-US" b="0" dirty="0" err="1" smtClean="0">
                          <a:latin typeface="Arial" pitchFamily="34" charset="0"/>
                          <a:cs typeface="Arial" pitchFamily="34" charset="0"/>
                        </a:rPr>
                        <a:t>tg</a:t>
                      </a:r>
                      <a:endParaRPr lang="en-US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r>
                        <a:rPr lang="en-US" b="0" dirty="0" err="1" smtClean="0">
                          <a:latin typeface="Arial" pitchFamily="34" charset="0"/>
                          <a:cs typeface="Arial" pitchFamily="34" charset="0"/>
                        </a:rPr>
                        <a:t>sx</a:t>
                      </a:r>
                      <a:endParaRPr lang="en-US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r>
                        <a:rPr lang="en-US" b="0" dirty="0" err="1" smtClean="0">
                          <a:latin typeface="Arial" pitchFamily="34" charset="0"/>
                          <a:cs typeface="Arial" pitchFamily="34" charset="0"/>
                        </a:rPr>
                        <a:t>tj</a:t>
                      </a:r>
                      <a:endParaRPr lang="en-US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r>
                        <a:rPr lang="en-US" b="0" dirty="0" err="1" smtClean="0">
                          <a:latin typeface="Arial" pitchFamily="34" charset="0"/>
                          <a:cs typeface="Arial" pitchFamily="34" charset="0"/>
                        </a:rPr>
                        <a:t>wx</a:t>
                      </a:r>
                      <a:endParaRPr lang="en-US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r>
                        <a:rPr lang="en-US" b="0" dirty="0" err="1" smtClean="0">
                          <a:latin typeface="Arial" pitchFamily="34" charset="0"/>
                          <a:cs typeface="Arial" pitchFamily="34" charset="0"/>
                        </a:rPr>
                        <a:t>te</a:t>
                      </a:r>
                      <a:endParaRPr lang="en-US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r>
                        <a:rPr lang="en-US" b="0" dirty="0" err="1" smtClean="0">
                          <a:latin typeface="Arial" pitchFamily="34" charset="0"/>
                          <a:cs typeface="Arial" pitchFamily="34" charset="0"/>
                        </a:rPr>
                        <a:t>tb</a:t>
                      </a:r>
                      <a:endParaRPr lang="en-US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r>
                        <a:rPr lang="en-US" b="0" dirty="0" err="1" smtClean="0">
                          <a:latin typeface="Arial" pitchFamily="34" charset="0"/>
                          <a:cs typeface="Arial" pitchFamily="34" charset="0"/>
                        </a:rPr>
                        <a:t>th</a:t>
                      </a:r>
                      <a:r>
                        <a:rPr lang="en-US" b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endParaRPr lang="en-US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r>
                        <a:rPr lang="en-US" b="0" dirty="0" err="1" smtClean="0">
                          <a:latin typeface="Arial" pitchFamily="34" charset="0"/>
                          <a:cs typeface="Arial" pitchFamily="34" charset="0"/>
                        </a:rPr>
                        <a:t>sy</a:t>
                      </a:r>
                      <a:endParaRPr lang="en-US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r>
                        <a:rPr lang="en-US" b="0" dirty="0" err="1" smtClean="0">
                          <a:latin typeface="Arial" pitchFamily="34" charset="0"/>
                          <a:cs typeface="Arial" pitchFamily="34" charset="0"/>
                        </a:rPr>
                        <a:t>tk</a:t>
                      </a:r>
                      <a:endParaRPr lang="en-US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r>
                        <a:rPr lang="en-US" b="0" dirty="0" err="1" smtClean="0">
                          <a:latin typeface="Arial" pitchFamily="34" charset="0"/>
                          <a:cs typeface="Arial" pitchFamily="34" charset="0"/>
                        </a:rPr>
                        <a:t>wy</a:t>
                      </a:r>
                      <a:endParaRPr lang="en-US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r>
                        <a:rPr lang="en-US" b="0" dirty="0" err="1" smtClean="0">
                          <a:latin typeface="Arial" pitchFamily="34" charset="0"/>
                          <a:cs typeface="Arial" pitchFamily="34" charset="0"/>
                        </a:rPr>
                        <a:t>tf</a:t>
                      </a:r>
                      <a:endParaRPr lang="en-US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r>
                        <a:rPr lang="en-US" b="0" dirty="0" err="1" smtClean="0">
                          <a:latin typeface="Arial" pitchFamily="34" charset="0"/>
                          <a:cs typeface="Arial" pitchFamily="34" charset="0"/>
                        </a:rPr>
                        <a:t>tc</a:t>
                      </a:r>
                      <a:endParaRPr lang="en-US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r>
                        <a:rPr lang="en-US" b="0" dirty="0" err="1" smtClean="0">
                          <a:latin typeface="Arial" pitchFamily="34" charset="0"/>
                          <a:cs typeface="Arial" pitchFamily="34" charset="0"/>
                        </a:rPr>
                        <a:t>ti</a:t>
                      </a:r>
                      <a:endParaRPr lang="en-US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r>
                        <a:rPr lang="en-US" b="0" dirty="0" err="1" smtClean="0">
                          <a:latin typeface="Arial" pitchFamily="34" charset="0"/>
                          <a:cs typeface="Arial" pitchFamily="34" charset="0"/>
                        </a:rPr>
                        <a:t>sz</a:t>
                      </a:r>
                      <a:endParaRPr lang="en-US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r>
                        <a:rPr lang="en-US" b="0" dirty="0" err="1" smtClean="0">
                          <a:latin typeface="Arial" pitchFamily="34" charset="0"/>
                          <a:cs typeface="Arial" pitchFamily="34" charset="0"/>
                        </a:rPr>
                        <a:t>tl</a:t>
                      </a:r>
                      <a:endParaRPr lang="en-US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r>
                        <a:rPr lang="en-US" b="0" dirty="0" err="1" smtClean="0">
                          <a:latin typeface="Arial" pitchFamily="34" charset="0"/>
                          <a:cs typeface="Arial" pitchFamily="34" charset="0"/>
                        </a:rPr>
                        <a:t>wz</a:t>
                      </a:r>
                      <a:endParaRPr lang="en-US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</a:tr>
            </a:tbl>
          </a:graphicData>
        </a:graphic>
      </p:graphicFrame>
      <p:graphicFrame>
        <p:nvGraphicFramePr>
          <p:cNvPr id="47" name="Table 46"/>
          <p:cNvGraphicFramePr>
            <a:graphicFrameLocks noGrp="1"/>
          </p:cNvGraphicFramePr>
          <p:nvPr/>
        </p:nvGraphicFramePr>
        <p:xfrm>
          <a:off x="933035" y="367447"/>
          <a:ext cx="1295399" cy="609598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295399"/>
              </a:tblGrid>
              <a:tr h="338666">
                <a:tc>
                  <a:txBody>
                    <a:bodyPr/>
                    <a:lstStyle/>
                    <a:p>
                      <a:r>
                        <a:rPr lang="en-US" sz="1800" b="0" dirty="0" smtClean="0">
                          <a:latin typeface="Arial" pitchFamily="34" charset="0"/>
                          <a:cs typeface="Arial" pitchFamily="34" charset="0"/>
                        </a:rPr>
                        <a:t>td = d * </a:t>
                      </a:r>
                      <a:r>
                        <a:rPr lang="en-US" sz="1800" b="0" dirty="0" err="1" smtClean="0">
                          <a:latin typeface="Arial" pitchFamily="34" charset="0"/>
                          <a:cs typeface="Arial" pitchFamily="34" charset="0"/>
                        </a:rPr>
                        <a:t>vx</a:t>
                      </a:r>
                      <a:endParaRPr lang="en-US" sz="18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</a:tr>
              <a:tr h="338666">
                <a:tc>
                  <a:txBody>
                    <a:bodyPr/>
                    <a:lstStyle/>
                    <a:p>
                      <a:r>
                        <a:rPr lang="en-US" sz="1800" b="0" dirty="0" err="1" smtClean="0">
                          <a:latin typeface="Arial" pitchFamily="34" charset="0"/>
                          <a:cs typeface="Arial" pitchFamily="34" charset="0"/>
                        </a:rPr>
                        <a:t>ta</a:t>
                      </a:r>
                      <a:r>
                        <a:rPr lang="en-US" sz="1800" b="0" dirty="0" smtClean="0">
                          <a:latin typeface="Arial" pitchFamily="34" charset="0"/>
                          <a:cs typeface="Arial" pitchFamily="34" charset="0"/>
                        </a:rPr>
                        <a:t> = a * </a:t>
                      </a:r>
                      <a:r>
                        <a:rPr lang="en-US" sz="1800" b="0" dirty="0" err="1" smtClean="0">
                          <a:latin typeface="Arial" pitchFamily="34" charset="0"/>
                          <a:cs typeface="Arial" pitchFamily="34" charset="0"/>
                        </a:rPr>
                        <a:t>fx</a:t>
                      </a:r>
                      <a:endParaRPr lang="en-US" sz="18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</a:tr>
              <a:tr h="338666">
                <a:tc>
                  <a:txBody>
                    <a:bodyPr/>
                    <a:lstStyle/>
                    <a:p>
                      <a:r>
                        <a:rPr lang="en-US" sz="1800" b="0" dirty="0" err="1" smtClean="0">
                          <a:latin typeface="Arial" pitchFamily="34" charset="0"/>
                          <a:cs typeface="Arial" pitchFamily="34" charset="0"/>
                        </a:rPr>
                        <a:t>tg</a:t>
                      </a:r>
                      <a:r>
                        <a:rPr lang="en-US" sz="1800" b="0" dirty="0" smtClean="0">
                          <a:latin typeface="Arial" pitchFamily="34" charset="0"/>
                          <a:cs typeface="Arial" pitchFamily="34" charset="0"/>
                        </a:rPr>
                        <a:t> = </a:t>
                      </a:r>
                      <a:r>
                        <a:rPr lang="en-US" sz="1800" b="0" dirty="0" err="1" smtClean="0">
                          <a:latin typeface="Arial" pitchFamily="34" charset="0"/>
                          <a:cs typeface="Arial" pitchFamily="34" charset="0"/>
                        </a:rPr>
                        <a:t>ta</a:t>
                      </a:r>
                      <a:r>
                        <a:rPr lang="en-US" sz="1800" b="0" dirty="0" smtClean="0">
                          <a:latin typeface="Arial" pitchFamily="34" charset="0"/>
                          <a:cs typeface="Arial" pitchFamily="34" charset="0"/>
                        </a:rPr>
                        <a:t> + td</a:t>
                      </a:r>
                      <a:endParaRPr lang="en-US" sz="18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</a:tr>
              <a:tr h="338666">
                <a:tc>
                  <a:txBody>
                    <a:bodyPr/>
                    <a:lstStyle/>
                    <a:p>
                      <a:r>
                        <a:rPr lang="en-US" sz="1800" b="0" dirty="0" err="1" smtClean="0">
                          <a:latin typeface="Arial" pitchFamily="34" charset="0"/>
                          <a:cs typeface="Arial" pitchFamily="34" charset="0"/>
                        </a:rPr>
                        <a:t>sx</a:t>
                      </a:r>
                      <a:r>
                        <a:rPr lang="en-US" sz="1800" b="0" dirty="0" smtClean="0">
                          <a:latin typeface="Arial" pitchFamily="34" charset="0"/>
                          <a:cs typeface="Arial" pitchFamily="34" charset="0"/>
                        </a:rPr>
                        <a:t> = </a:t>
                      </a:r>
                      <a:r>
                        <a:rPr lang="en-US" sz="1800" b="0" dirty="0" err="1" smtClean="0">
                          <a:latin typeface="Arial" pitchFamily="34" charset="0"/>
                          <a:cs typeface="Arial" pitchFamily="34" charset="0"/>
                        </a:rPr>
                        <a:t>rx</a:t>
                      </a:r>
                      <a:r>
                        <a:rPr lang="en-US" sz="1800" b="0" dirty="0" smtClean="0">
                          <a:latin typeface="Arial" pitchFamily="34" charset="0"/>
                          <a:cs typeface="Arial" pitchFamily="34" charset="0"/>
                        </a:rPr>
                        <a:t> + </a:t>
                      </a:r>
                      <a:r>
                        <a:rPr lang="en-US" sz="1800" b="0" dirty="0" err="1" smtClean="0">
                          <a:latin typeface="Arial" pitchFamily="34" charset="0"/>
                          <a:cs typeface="Arial" pitchFamily="34" charset="0"/>
                        </a:rPr>
                        <a:t>tg</a:t>
                      </a:r>
                      <a:endParaRPr lang="en-US" sz="18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</a:tr>
              <a:tr h="338666">
                <a:tc>
                  <a:txBody>
                    <a:bodyPr/>
                    <a:lstStyle/>
                    <a:p>
                      <a:r>
                        <a:rPr lang="en-US" sz="1800" b="0" dirty="0" err="1" smtClean="0">
                          <a:latin typeface="Arial" pitchFamily="34" charset="0"/>
                          <a:cs typeface="Arial" pitchFamily="34" charset="0"/>
                        </a:rPr>
                        <a:t>tj</a:t>
                      </a:r>
                      <a:r>
                        <a:rPr lang="en-US" sz="1800" b="0" dirty="0" smtClean="0">
                          <a:latin typeface="Arial" pitchFamily="34" charset="0"/>
                          <a:cs typeface="Arial" pitchFamily="34" charset="0"/>
                        </a:rPr>
                        <a:t> = b * </a:t>
                      </a:r>
                      <a:r>
                        <a:rPr lang="en-US" sz="1800" b="0" dirty="0" err="1" smtClean="0">
                          <a:latin typeface="Arial" pitchFamily="34" charset="0"/>
                          <a:cs typeface="Arial" pitchFamily="34" charset="0"/>
                        </a:rPr>
                        <a:t>fx</a:t>
                      </a:r>
                      <a:endParaRPr lang="en-US" sz="18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</a:tr>
              <a:tr h="338666">
                <a:tc>
                  <a:txBody>
                    <a:bodyPr/>
                    <a:lstStyle/>
                    <a:p>
                      <a:r>
                        <a:rPr lang="en-US" sz="1800" b="0" dirty="0" err="1" smtClean="0">
                          <a:latin typeface="Arial" pitchFamily="34" charset="0"/>
                          <a:cs typeface="Arial" pitchFamily="34" charset="0"/>
                        </a:rPr>
                        <a:t>wx</a:t>
                      </a:r>
                      <a:r>
                        <a:rPr lang="en-US" sz="1800" b="0" dirty="0" smtClean="0">
                          <a:latin typeface="Arial" pitchFamily="34" charset="0"/>
                          <a:cs typeface="Arial" pitchFamily="34" charset="0"/>
                        </a:rPr>
                        <a:t> = </a:t>
                      </a:r>
                      <a:r>
                        <a:rPr lang="en-US" sz="1800" b="0" dirty="0" err="1" smtClean="0">
                          <a:latin typeface="Arial" pitchFamily="34" charset="0"/>
                          <a:cs typeface="Arial" pitchFamily="34" charset="0"/>
                        </a:rPr>
                        <a:t>vx</a:t>
                      </a:r>
                      <a:r>
                        <a:rPr lang="en-US" sz="1800" b="0" dirty="0" smtClean="0">
                          <a:latin typeface="Arial" pitchFamily="34" charset="0"/>
                          <a:cs typeface="Arial" pitchFamily="34" charset="0"/>
                        </a:rPr>
                        <a:t> + </a:t>
                      </a:r>
                      <a:r>
                        <a:rPr lang="en-US" sz="1800" b="0" dirty="0" err="1" smtClean="0">
                          <a:latin typeface="Arial" pitchFamily="34" charset="0"/>
                          <a:cs typeface="Arial" pitchFamily="34" charset="0"/>
                        </a:rPr>
                        <a:t>tj</a:t>
                      </a:r>
                      <a:endParaRPr lang="en-US" sz="18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</a:tr>
              <a:tr h="338666">
                <a:tc>
                  <a:txBody>
                    <a:bodyPr/>
                    <a:lstStyle/>
                    <a:p>
                      <a:r>
                        <a:rPr lang="en-US" sz="1800" b="0" dirty="0" err="1" smtClean="0">
                          <a:latin typeface="Arial" pitchFamily="34" charset="0"/>
                          <a:cs typeface="Arial" pitchFamily="34" charset="0"/>
                        </a:rPr>
                        <a:t>te</a:t>
                      </a:r>
                      <a:r>
                        <a:rPr lang="en-US" sz="1800" b="0" dirty="0" smtClean="0">
                          <a:latin typeface="Arial" pitchFamily="34" charset="0"/>
                          <a:cs typeface="Arial" pitchFamily="34" charset="0"/>
                        </a:rPr>
                        <a:t> = d * </a:t>
                      </a:r>
                      <a:r>
                        <a:rPr lang="en-US" sz="1800" b="0" dirty="0" err="1" smtClean="0">
                          <a:latin typeface="Arial" pitchFamily="34" charset="0"/>
                          <a:cs typeface="Arial" pitchFamily="34" charset="0"/>
                        </a:rPr>
                        <a:t>vy</a:t>
                      </a:r>
                      <a:endParaRPr lang="en-US" sz="18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</a:tr>
              <a:tr h="338666">
                <a:tc>
                  <a:txBody>
                    <a:bodyPr/>
                    <a:lstStyle/>
                    <a:p>
                      <a:r>
                        <a:rPr lang="en-US" sz="1800" b="0" dirty="0" err="1" smtClean="0">
                          <a:latin typeface="Arial" pitchFamily="34" charset="0"/>
                          <a:cs typeface="Arial" pitchFamily="34" charset="0"/>
                        </a:rPr>
                        <a:t>tb</a:t>
                      </a:r>
                      <a:r>
                        <a:rPr lang="en-US" sz="1800" b="0" dirty="0" smtClean="0">
                          <a:latin typeface="Arial" pitchFamily="34" charset="0"/>
                          <a:cs typeface="Arial" pitchFamily="34" charset="0"/>
                        </a:rPr>
                        <a:t> = a * </a:t>
                      </a:r>
                      <a:r>
                        <a:rPr lang="en-US" sz="1800" b="0" dirty="0" err="1" smtClean="0">
                          <a:latin typeface="Arial" pitchFamily="34" charset="0"/>
                          <a:cs typeface="Arial" pitchFamily="34" charset="0"/>
                        </a:rPr>
                        <a:t>fy</a:t>
                      </a:r>
                      <a:endParaRPr lang="en-US" sz="18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</a:tr>
              <a:tr h="338666">
                <a:tc>
                  <a:txBody>
                    <a:bodyPr/>
                    <a:lstStyle/>
                    <a:p>
                      <a:r>
                        <a:rPr lang="en-US" sz="1800" b="0" dirty="0" err="1" smtClean="0">
                          <a:latin typeface="Arial" pitchFamily="34" charset="0"/>
                          <a:cs typeface="Arial" pitchFamily="34" charset="0"/>
                        </a:rPr>
                        <a:t>th</a:t>
                      </a:r>
                      <a:r>
                        <a:rPr lang="en-US" sz="1800" b="0" dirty="0" smtClean="0">
                          <a:latin typeface="Arial" pitchFamily="34" charset="0"/>
                          <a:cs typeface="Arial" pitchFamily="34" charset="0"/>
                        </a:rPr>
                        <a:t> = </a:t>
                      </a:r>
                      <a:r>
                        <a:rPr lang="en-US" sz="1800" b="0" dirty="0" err="1" smtClean="0">
                          <a:latin typeface="Arial" pitchFamily="34" charset="0"/>
                          <a:cs typeface="Arial" pitchFamily="34" charset="0"/>
                        </a:rPr>
                        <a:t>tb</a:t>
                      </a:r>
                      <a:r>
                        <a:rPr lang="en-US" sz="1800" b="0" dirty="0" smtClean="0">
                          <a:latin typeface="Arial" pitchFamily="34" charset="0"/>
                          <a:cs typeface="Arial" pitchFamily="34" charset="0"/>
                        </a:rPr>
                        <a:t> + </a:t>
                      </a:r>
                      <a:r>
                        <a:rPr lang="en-US" sz="1800" b="0" dirty="0" err="1" smtClean="0">
                          <a:latin typeface="Arial" pitchFamily="34" charset="0"/>
                          <a:cs typeface="Arial" pitchFamily="34" charset="0"/>
                        </a:rPr>
                        <a:t>te</a:t>
                      </a:r>
                      <a:endParaRPr lang="en-US" sz="18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</a:tr>
              <a:tr h="338666">
                <a:tc>
                  <a:txBody>
                    <a:bodyPr/>
                    <a:lstStyle/>
                    <a:p>
                      <a:r>
                        <a:rPr lang="en-US" sz="1800" b="0" dirty="0" err="1" smtClean="0">
                          <a:latin typeface="Arial" pitchFamily="34" charset="0"/>
                          <a:cs typeface="Arial" pitchFamily="34" charset="0"/>
                        </a:rPr>
                        <a:t>sy</a:t>
                      </a:r>
                      <a:r>
                        <a:rPr lang="en-US" sz="1800" b="0" dirty="0" smtClean="0">
                          <a:latin typeface="Arial" pitchFamily="34" charset="0"/>
                          <a:cs typeface="Arial" pitchFamily="34" charset="0"/>
                        </a:rPr>
                        <a:t> = </a:t>
                      </a:r>
                      <a:r>
                        <a:rPr lang="en-US" sz="1800" b="0" dirty="0" err="1" smtClean="0">
                          <a:latin typeface="Arial" pitchFamily="34" charset="0"/>
                          <a:cs typeface="Arial" pitchFamily="34" charset="0"/>
                        </a:rPr>
                        <a:t>ry</a:t>
                      </a:r>
                      <a:r>
                        <a:rPr lang="en-US" sz="1800" b="0" dirty="0" smtClean="0">
                          <a:latin typeface="Arial" pitchFamily="34" charset="0"/>
                          <a:cs typeface="Arial" pitchFamily="34" charset="0"/>
                        </a:rPr>
                        <a:t> + </a:t>
                      </a:r>
                      <a:r>
                        <a:rPr lang="en-US" sz="1800" b="0" dirty="0" err="1" smtClean="0">
                          <a:latin typeface="Arial" pitchFamily="34" charset="0"/>
                          <a:cs typeface="Arial" pitchFamily="34" charset="0"/>
                        </a:rPr>
                        <a:t>th</a:t>
                      </a:r>
                      <a:endParaRPr lang="en-US" sz="18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</a:tr>
              <a:tr h="338666">
                <a:tc>
                  <a:txBody>
                    <a:bodyPr/>
                    <a:lstStyle/>
                    <a:p>
                      <a:r>
                        <a:rPr lang="en-US" sz="1800" b="0" dirty="0" err="1" smtClean="0">
                          <a:latin typeface="Arial" pitchFamily="34" charset="0"/>
                          <a:cs typeface="Arial" pitchFamily="34" charset="0"/>
                        </a:rPr>
                        <a:t>tk</a:t>
                      </a:r>
                      <a:r>
                        <a:rPr lang="en-US" sz="1800" b="0" dirty="0" smtClean="0">
                          <a:latin typeface="Arial" pitchFamily="34" charset="0"/>
                          <a:cs typeface="Arial" pitchFamily="34" charset="0"/>
                        </a:rPr>
                        <a:t> = b * </a:t>
                      </a:r>
                      <a:r>
                        <a:rPr lang="en-US" sz="1800" b="0" dirty="0" err="1" smtClean="0">
                          <a:latin typeface="Arial" pitchFamily="34" charset="0"/>
                          <a:cs typeface="Arial" pitchFamily="34" charset="0"/>
                        </a:rPr>
                        <a:t>fy</a:t>
                      </a:r>
                      <a:endParaRPr lang="en-US" sz="18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</a:tr>
              <a:tr h="338666">
                <a:tc>
                  <a:txBody>
                    <a:bodyPr/>
                    <a:lstStyle/>
                    <a:p>
                      <a:r>
                        <a:rPr lang="en-US" sz="1800" b="0" dirty="0" err="1" smtClean="0">
                          <a:latin typeface="Arial" pitchFamily="34" charset="0"/>
                          <a:cs typeface="Arial" pitchFamily="34" charset="0"/>
                        </a:rPr>
                        <a:t>wy</a:t>
                      </a:r>
                      <a:r>
                        <a:rPr lang="en-US" sz="1800" b="0" dirty="0" smtClean="0">
                          <a:latin typeface="Arial" pitchFamily="34" charset="0"/>
                          <a:cs typeface="Arial" pitchFamily="34" charset="0"/>
                        </a:rPr>
                        <a:t> = </a:t>
                      </a:r>
                      <a:r>
                        <a:rPr lang="en-US" sz="1800" b="0" dirty="0" err="1" smtClean="0">
                          <a:latin typeface="Arial" pitchFamily="34" charset="0"/>
                          <a:cs typeface="Arial" pitchFamily="34" charset="0"/>
                        </a:rPr>
                        <a:t>vy</a:t>
                      </a:r>
                      <a:r>
                        <a:rPr lang="en-US" sz="1800" b="0" dirty="0" smtClean="0">
                          <a:latin typeface="Arial" pitchFamily="34" charset="0"/>
                          <a:cs typeface="Arial" pitchFamily="34" charset="0"/>
                        </a:rPr>
                        <a:t> + </a:t>
                      </a:r>
                      <a:r>
                        <a:rPr lang="en-US" sz="1800" b="0" dirty="0" err="1" smtClean="0">
                          <a:latin typeface="Arial" pitchFamily="34" charset="0"/>
                          <a:cs typeface="Arial" pitchFamily="34" charset="0"/>
                        </a:rPr>
                        <a:t>tk</a:t>
                      </a:r>
                      <a:endParaRPr lang="en-US" sz="18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</a:tr>
              <a:tr h="338666">
                <a:tc>
                  <a:txBody>
                    <a:bodyPr/>
                    <a:lstStyle/>
                    <a:p>
                      <a:r>
                        <a:rPr lang="en-US" sz="1800" b="0" dirty="0" err="1" smtClean="0">
                          <a:latin typeface="Arial" pitchFamily="34" charset="0"/>
                          <a:cs typeface="Arial" pitchFamily="34" charset="0"/>
                        </a:rPr>
                        <a:t>tf</a:t>
                      </a:r>
                      <a:r>
                        <a:rPr lang="en-US" sz="1800" b="0" dirty="0" smtClean="0">
                          <a:latin typeface="Arial" pitchFamily="34" charset="0"/>
                          <a:cs typeface="Arial" pitchFamily="34" charset="0"/>
                        </a:rPr>
                        <a:t> = d * </a:t>
                      </a:r>
                      <a:r>
                        <a:rPr lang="en-US" sz="1800" b="0" dirty="0" err="1" smtClean="0">
                          <a:latin typeface="Arial" pitchFamily="34" charset="0"/>
                          <a:cs typeface="Arial" pitchFamily="34" charset="0"/>
                        </a:rPr>
                        <a:t>vz</a:t>
                      </a:r>
                      <a:endParaRPr lang="en-US" sz="18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</a:tr>
              <a:tr h="338666">
                <a:tc>
                  <a:txBody>
                    <a:bodyPr/>
                    <a:lstStyle/>
                    <a:p>
                      <a:r>
                        <a:rPr lang="en-US" sz="1800" b="0" dirty="0" err="1" smtClean="0">
                          <a:latin typeface="Arial" pitchFamily="34" charset="0"/>
                          <a:cs typeface="Arial" pitchFamily="34" charset="0"/>
                        </a:rPr>
                        <a:t>tc</a:t>
                      </a:r>
                      <a:r>
                        <a:rPr lang="en-US" sz="1800" b="0" dirty="0" smtClean="0">
                          <a:latin typeface="Arial" pitchFamily="34" charset="0"/>
                          <a:cs typeface="Arial" pitchFamily="34" charset="0"/>
                        </a:rPr>
                        <a:t> = a * </a:t>
                      </a:r>
                      <a:r>
                        <a:rPr lang="en-US" sz="1800" b="0" dirty="0" err="1" smtClean="0">
                          <a:latin typeface="Arial" pitchFamily="34" charset="0"/>
                          <a:cs typeface="Arial" pitchFamily="34" charset="0"/>
                        </a:rPr>
                        <a:t>fz</a:t>
                      </a:r>
                      <a:endParaRPr lang="en-US" sz="18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</a:tr>
              <a:tr h="338666">
                <a:tc>
                  <a:txBody>
                    <a:bodyPr/>
                    <a:lstStyle/>
                    <a:p>
                      <a:r>
                        <a:rPr lang="en-US" sz="1800" b="0" dirty="0" err="1" smtClean="0">
                          <a:latin typeface="Arial" pitchFamily="34" charset="0"/>
                          <a:cs typeface="Arial" pitchFamily="34" charset="0"/>
                        </a:rPr>
                        <a:t>ti</a:t>
                      </a:r>
                      <a:r>
                        <a:rPr lang="en-US" sz="1800" b="0" dirty="0" smtClean="0">
                          <a:latin typeface="Arial" pitchFamily="34" charset="0"/>
                          <a:cs typeface="Arial" pitchFamily="34" charset="0"/>
                        </a:rPr>
                        <a:t> = </a:t>
                      </a:r>
                      <a:r>
                        <a:rPr lang="en-US" sz="1800" b="0" dirty="0" err="1" smtClean="0">
                          <a:latin typeface="Arial" pitchFamily="34" charset="0"/>
                          <a:cs typeface="Arial" pitchFamily="34" charset="0"/>
                        </a:rPr>
                        <a:t>tc</a:t>
                      </a:r>
                      <a:r>
                        <a:rPr lang="en-US" sz="1800" b="0" dirty="0" smtClean="0">
                          <a:latin typeface="Arial" pitchFamily="34" charset="0"/>
                          <a:cs typeface="Arial" pitchFamily="34" charset="0"/>
                        </a:rPr>
                        <a:t> + </a:t>
                      </a:r>
                      <a:r>
                        <a:rPr lang="en-US" sz="1800" b="0" dirty="0" err="1" smtClean="0">
                          <a:latin typeface="Arial" pitchFamily="34" charset="0"/>
                          <a:cs typeface="Arial" pitchFamily="34" charset="0"/>
                        </a:rPr>
                        <a:t>tf</a:t>
                      </a:r>
                      <a:endParaRPr lang="en-US" sz="18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</a:tr>
              <a:tr h="338666">
                <a:tc>
                  <a:txBody>
                    <a:bodyPr/>
                    <a:lstStyle/>
                    <a:p>
                      <a:r>
                        <a:rPr lang="en-US" sz="1800" b="0" dirty="0" err="1" smtClean="0">
                          <a:latin typeface="Arial" pitchFamily="34" charset="0"/>
                          <a:cs typeface="Arial" pitchFamily="34" charset="0"/>
                        </a:rPr>
                        <a:t>sz</a:t>
                      </a:r>
                      <a:r>
                        <a:rPr lang="en-US" sz="1800" b="0" dirty="0" smtClean="0">
                          <a:latin typeface="Arial" pitchFamily="34" charset="0"/>
                          <a:cs typeface="Arial" pitchFamily="34" charset="0"/>
                        </a:rPr>
                        <a:t> = </a:t>
                      </a:r>
                      <a:r>
                        <a:rPr lang="en-US" sz="1800" b="0" dirty="0" err="1" smtClean="0">
                          <a:latin typeface="Arial" pitchFamily="34" charset="0"/>
                          <a:cs typeface="Arial" pitchFamily="34" charset="0"/>
                        </a:rPr>
                        <a:t>rz</a:t>
                      </a:r>
                      <a:r>
                        <a:rPr lang="en-US" sz="1800" b="0" dirty="0" smtClean="0">
                          <a:latin typeface="Arial" pitchFamily="34" charset="0"/>
                          <a:cs typeface="Arial" pitchFamily="34" charset="0"/>
                        </a:rPr>
                        <a:t> + </a:t>
                      </a:r>
                      <a:r>
                        <a:rPr lang="en-US" sz="1800" b="0" dirty="0" err="1" smtClean="0">
                          <a:latin typeface="Arial" pitchFamily="34" charset="0"/>
                          <a:cs typeface="Arial" pitchFamily="34" charset="0"/>
                        </a:rPr>
                        <a:t>ti</a:t>
                      </a:r>
                      <a:endParaRPr lang="en-US" sz="18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</a:tr>
              <a:tr h="338666">
                <a:tc>
                  <a:txBody>
                    <a:bodyPr/>
                    <a:lstStyle/>
                    <a:p>
                      <a:r>
                        <a:rPr lang="en-US" sz="1800" b="0" dirty="0" err="1" smtClean="0">
                          <a:latin typeface="Arial" pitchFamily="34" charset="0"/>
                          <a:cs typeface="Arial" pitchFamily="34" charset="0"/>
                        </a:rPr>
                        <a:t>tl</a:t>
                      </a:r>
                      <a:r>
                        <a:rPr lang="en-US" sz="1800" b="0" dirty="0" smtClean="0">
                          <a:latin typeface="Arial" pitchFamily="34" charset="0"/>
                          <a:cs typeface="Arial" pitchFamily="34" charset="0"/>
                        </a:rPr>
                        <a:t> = b * </a:t>
                      </a:r>
                      <a:r>
                        <a:rPr lang="en-US" sz="1800" b="0" dirty="0" err="1" smtClean="0">
                          <a:latin typeface="Arial" pitchFamily="34" charset="0"/>
                          <a:cs typeface="Arial" pitchFamily="34" charset="0"/>
                        </a:rPr>
                        <a:t>fz</a:t>
                      </a:r>
                      <a:endParaRPr lang="en-US" sz="18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</a:tr>
              <a:tr h="338666">
                <a:tc>
                  <a:txBody>
                    <a:bodyPr/>
                    <a:lstStyle/>
                    <a:p>
                      <a:r>
                        <a:rPr lang="en-US" sz="1800" b="0" dirty="0" err="1" smtClean="0">
                          <a:latin typeface="Arial" pitchFamily="34" charset="0"/>
                          <a:cs typeface="Arial" pitchFamily="34" charset="0"/>
                        </a:rPr>
                        <a:t>wz</a:t>
                      </a:r>
                      <a:r>
                        <a:rPr lang="en-US" sz="1800" b="0" dirty="0" smtClean="0">
                          <a:latin typeface="Arial" pitchFamily="34" charset="0"/>
                          <a:cs typeface="Arial" pitchFamily="34" charset="0"/>
                        </a:rPr>
                        <a:t> = </a:t>
                      </a:r>
                      <a:r>
                        <a:rPr lang="en-US" sz="1800" b="0" dirty="0" err="1" smtClean="0">
                          <a:latin typeface="Arial" pitchFamily="34" charset="0"/>
                          <a:cs typeface="Arial" pitchFamily="34" charset="0"/>
                        </a:rPr>
                        <a:t>vz</a:t>
                      </a:r>
                      <a:r>
                        <a:rPr lang="en-US" sz="1800" b="0" dirty="0" smtClean="0">
                          <a:latin typeface="Arial" pitchFamily="34" charset="0"/>
                          <a:cs typeface="Arial" pitchFamily="34" charset="0"/>
                        </a:rPr>
                        <a:t> + </a:t>
                      </a:r>
                      <a:r>
                        <a:rPr lang="en-US" sz="1800" b="0" dirty="0" err="1" smtClean="0">
                          <a:latin typeface="Arial" pitchFamily="34" charset="0"/>
                          <a:cs typeface="Arial" pitchFamily="34" charset="0"/>
                        </a:rPr>
                        <a:t>tl</a:t>
                      </a:r>
                      <a:endParaRPr lang="en-US" sz="18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</a:tr>
            </a:tbl>
          </a:graphicData>
        </a:graphic>
      </p:graphicFrame>
      <p:cxnSp>
        <p:nvCxnSpPr>
          <p:cNvPr id="48" name="Straight Connector 47"/>
          <p:cNvCxnSpPr/>
          <p:nvPr/>
        </p:nvCxnSpPr>
        <p:spPr>
          <a:xfrm>
            <a:off x="905939" y="1727199"/>
            <a:ext cx="1280160" cy="1588"/>
          </a:xfrm>
          <a:prstGeom prst="line">
            <a:avLst/>
          </a:prstGeom>
          <a:ln w="127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/>
          <p:cNvCxnSpPr/>
          <p:nvPr/>
        </p:nvCxnSpPr>
        <p:spPr>
          <a:xfrm>
            <a:off x="899166" y="5781145"/>
            <a:ext cx="1280160" cy="1588"/>
          </a:xfrm>
          <a:prstGeom prst="line">
            <a:avLst/>
          </a:prstGeom>
          <a:ln w="127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/>
          <p:cNvCxnSpPr/>
          <p:nvPr/>
        </p:nvCxnSpPr>
        <p:spPr>
          <a:xfrm>
            <a:off x="897469" y="6466945"/>
            <a:ext cx="1280160" cy="1588"/>
          </a:xfrm>
          <a:prstGeom prst="line">
            <a:avLst/>
          </a:prstGeom>
          <a:ln w="127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/>
          <p:cNvCxnSpPr/>
          <p:nvPr/>
        </p:nvCxnSpPr>
        <p:spPr>
          <a:xfrm>
            <a:off x="899163" y="4426476"/>
            <a:ext cx="1280160" cy="1588"/>
          </a:xfrm>
          <a:prstGeom prst="line">
            <a:avLst/>
          </a:prstGeom>
          <a:ln w="127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/>
          <p:cNvCxnSpPr/>
          <p:nvPr/>
        </p:nvCxnSpPr>
        <p:spPr>
          <a:xfrm>
            <a:off x="905939" y="3742267"/>
            <a:ext cx="1280160" cy="1588"/>
          </a:xfrm>
          <a:prstGeom prst="line">
            <a:avLst/>
          </a:prstGeom>
          <a:ln w="127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/>
          <p:cNvCxnSpPr/>
          <p:nvPr/>
        </p:nvCxnSpPr>
        <p:spPr>
          <a:xfrm>
            <a:off x="899166" y="2396065"/>
            <a:ext cx="1280160" cy="1588"/>
          </a:xfrm>
          <a:prstGeom prst="line">
            <a:avLst/>
          </a:prstGeom>
          <a:ln w="127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Connector 53"/>
          <p:cNvCxnSpPr/>
          <p:nvPr/>
        </p:nvCxnSpPr>
        <p:spPr>
          <a:xfrm>
            <a:off x="905936" y="372533"/>
            <a:ext cx="1280160" cy="1588"/>
          </a:xfrm>
          <a:prstGeom prst="line">
            <a:avLst/>
          </a:prstGeom>
          <a:ln w="127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Box 54"/>
          <p:cNvSpPr txBox="1"/>
          <p:nvPr/>
        </p:nvSpPr>
        <p:spPr>
          <a:xfrm>
            <a:off x="937115" y="95534"/>
            <a:ext cx="1371600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u="sng" dirty="0" smtClean="0">
                <a:latin typeface="Arial" pitchFamily="34" charset="0"/>
                <a:cs typeface="Arial" pitchFamily="34" charset="0"/>
              </a:rPr>
              <a:t>PROGRAM</a:t>
            </a:r>
            <a:endParaRPr lang="en-US" u="sng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6" name="TextBox 55"/>
          <p:cNvSpPr txBox="1"/>
          <p:nvPr/>
        </p:nvSpPr>
        <p:spPr>
          <a:xfrm>
            <a:off x="8288869" y="112465"/>
            <a:ext cx="626531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u="sng" dirty="0" smtClean="0">
                <a:latin typeface="Arial" pitchFamily="34" charset="0"/>
                <a:cs typeface="Arial" pitchFamily="34" charset="0"/>
              </a:rPr>
              <a:t>DATA</a:t>
            </a:r>
            <a:endParaRPr lang="en-US" u="sng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57" name="Table 56"/>
          <p:cNvGraphicFramePr>
            <a:graphicFrameLocks noGrp="1"/>
          </p:cNvGraphicFramePr>
          <p:nvPr/>
        </p:nvGraphicFramePr>
        <p:xfrm>
          <a:off x="8305800" y="380991"/>
          <a:ext cx="533400" cy="607060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33400"/>
              </a:tblGrid>
              <a:tr h="337256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Arial" pitchFamily="34" charset="0"/>
                          <a:cs typeface="Arial" pitchFamily="34" charset="0"/>
                        </a:rPr>
                        <a:t>d,</a:t>
                      </a:r>
                      <a:r>
                        <a:rPr lang="en-US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dirty="0" err="1" smtClean="0">
                          <a:latin typeface="Arial" pitchFamily="34" charset="0"/>
                          <a:cs typeface="Arial" pitchFamily="34" charset="0"/>
                        </a:rPr>
                        <a:t>vx</a:t>
                      </a:r>
                      <a:endParaRPr lang="en-US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</a:tr>
              <a:tr h="337256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Arial" pitchFamily="34" charset="0"/>
                          <a:cs typeface="Arial" pitchFamily="34" charset="0"/>
                        </a:rPr>
                        <a:t>a, </a:t>
                      </a:r>
                      <a:r>
                        <a:rPr lang="en-US" dirty="0" err="1" smtClean="0">
                          <a:latin typeface="Arial" pitchFamily="34" charset="0"/>
                          <a:cs typeface="Arial" pitchFamily="34" charset="0"/>
                        </a:rPr>
                        <a:t>fx</a:t>
                      </a:r>
                      <a:endParaRPr lang="en-US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</a:tr>
              <a:tr h="337256">
                <a:tc>
                  <a:txBody>
                    <a:bodyPr/>
                    <a:lstStyle/>
                    <a:p>
                      <a:endParaRPr lang="en-US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</a:tr>
              <a:tr h="337256"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Arial" pitchFamily="34" charset="0"/>
                          <a:cs typeface="Arial" pitchFamily="34" charset="0"/>
                        </a:rPr>
                        <a:t>rx</a:t>
                      </a:r>
                      <a:endParaRPr lang="en-US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</a:tr>
              <a:tr h="337256"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Arial" pitchFamily="34" charset="0"/>
                          <a:cs typeface="Arial" pitchFamily="34" charset="0"/>
                        </a:rPr>
                        <a:t>b,fx</a:t>
                      </a:r>
                      <a:endParaRPr lang="en-US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</a:tr>
              <a:tr h="337256"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Arial" pitchFamily="34" charset="0"/>
                          <a:cs typeface="Arial" pitchFamily="34" charset="0"/>
                        </a:rPr>
                        <a:t>vx</a:t>
                      </a:r>
                      <a:endParaRPr lang="en-US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</a:tr>
              <a:tr h="337256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Arial" pitchFamily="34" charset="0"/>
                          <a:cs typeface="Arial" pitchFamily="34" charset="0"/>
                        </a:rPr>
                        <a:t>d, </a:t>
                      </a:r>
                      <a:r>
                        <a:rPr lang="en-US" dirty="0" err="1" smtClean="0">
                          <a:latin typeface="Arial" pitchFamily="34" charset="0"/>
                          <a:cs typeface="Arial" pitchFamily="34" charset="0"/>
                        </a:rPr>
                        <a:t>vy</a:t>
                      </a:r>
                      <a:endParaRPr lang="en-US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</a:tr>
              <a:tr h="337256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Arial" pitchFamily="34" charset="0"/>
                          <a:cs typeface="Arial" pitchFamily="34" charset="0"/>
                        </a:rPr>
                        <a:t>a, </a:t>
                      </a:r>
                      <a:r>
                        <a:rPr lang="en-US" dirty="0" err="1" smtClean="0">
                          <a:latin typeface="Arial" pitchFamily="34" charset="0"/>
                          <a:cs typeface="Arial" pitchFamily="34" charset="0"/>
                        </a:rPr>
                        <a:t>fy</a:t>
                      </a:r>
                      <a:endParaRPr lang="en-US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</a:tr>
              <a:tr h="337256">
                <a:tc>
                  <a:txBody>
                    <a:bodyPr/>
                    <a:lstStyle/>
                    <a:p>
                      <a:endParaRPr lang="en-US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</a:tr>
              <a:tr h="337256"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Arial" pitchFamily="34" charset="0"/>
                          <a:cs typeface="Arial" pitchFamily="34" charset="0"/>
                        </a:rPr>
                        <a:t>ry</a:t>
                      </a:r>
                      <a:endParaRPr lang="en-US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</a:tr>
              <a:tr h="337256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Arial" pitchFamily="34" charset="0"/>
                          <a:cs typeface="Arial" pitchFamily="34" charset="0"/>
                        </a:rPr>
                        <a:t>b, </a:t>
                      </a:r>
                      <a:r>
                        <a:rPr lang="en-US" dirty="0" err="1" smtClean="0">
                          <a:latin typeface="Arial" pitchFamily="34" charset="0"/>
                          <a:cs typeface="Arial" pitchFamily="34" charset="0"/>
                        </a:rPr>
                        <a:t>fy</a:t>
                      </a:r>
                      <a:endParaRPr lang="en-US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</a:tr>
              <a:tr h="337256"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Arial" pitchFamily="34" charset="0"/>
                          <a:cs typeface="Arial" pitchFamily="34" charset="0"/>
                        </a:rPr>
                        <a:t>vy</a:t>
                      </a:r>
                      <a:endParaRPr lang="en-US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</a:tr>
              <a:tr h="337256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Arial" pitchFamily="34" charset="0"/>
                          <a:cs typeface="Arial" pitchFamily="34" charset="0"/>
                        </a:rPr>
                        <a:t>d, </a:t>
                      </a:r>
                      <a:r>
                        <a:rPr lang="en-US" dirty="0" err="1" smtClean="0">
                          <a:latin typeface="Arial" pitchFamily="34" charset="0"/>
                          <a:cs typeface="Arial" pitchFamily="34" charset="0"/>
                        </a:rPr>
                        <a:t>vz</a:t>
                      </a:r>
                      <a:endParaRPr lang="en-US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</a:tr>
              <a:tr h="337256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Arial" pitchFamily="34" charset="0"/>
                          <a:cs typeface="Arial" pitchFamily="34" charset="0"/>
                        </a:rPr>
                        <a:t>a, </a:t>
                      </a:r>
                      <a:r>
                        <a:rPr lang="en-US" dirty="0" err="1" smtClean="0">
                          <a:latin typeface="Arial" pitchFamily="34" charset="0"/>
                          <a:cs typeface="Arial" pitchFamily="34" charset="0"/>
                        </a:rPr>
                        <a:t>fz</a:t>
                      </a:r>
                      <a:endParaRPr lang="en-US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</a:tr>
              <a:tr h="337256">
                <a:tc>
                  <a:txBody>
                    <a:bodyPr/>
                    <a:lstStyle/>
                    <a:p>
                      <a:endParaRPr lang="en-US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</a:tr>
              <a:tr h="337256"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Arial" pitchFamily="34" charset="0"/>
                          <a:cs typeface="Arial" pitchFamily="34" charset="0"/>
                        </a:rPr>
                        <a:t>rz</a:t>
                      </a:r>
                      <a:endParaRPr lang="en-US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</a:tr>
              <a:tr h="337256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Arial" pitchFamily="34" charset="0"/>
                          <a:cs typeface="Arial" pitchFamily="34" charset="0"/>
                        </a:rPr>
                        <a:t>b, </a:t>
                      </a:r>
                      <a:r>
                        <a:rPr lang="en-US" dirty="0" err="1" smtClean="0">
                          <a:latin typeface="Arial" pitchFamily="34" charset="0"/>
                          <a:cs typeface="Arial" pitchFamily="34" charset="0"/>
                        </a:rPr>
                        <a:t>fz</a:t>
                      </a:r>
                      <a:endParaRPr lang="en-US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</a:tr>
              <a:tr h="337256"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Arial" pitchFamily="34" charset="0"/>
                          <a:cs typeface="Arial" pitchFamily="34" charset="0"/>
                        </a:rPr>
                        <a:t>vz</a:t>
                      </a:r>
                      <a:endParaRPr lang="en-US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</a:tr>
            </a:tbl>
          </a:graphicData>
        </a:graphic>
      </p:graphicFrame>
      <p:cxnSp>
        <p:nvCxnSpPr>
          <p:cNvPr id="58" name="Straight Connector 57"/>
          <p:cNvCxnSpPr/>
          <p:nvPr/>
        </p:nvCxnSpPr>
        <p:spPr>
          <a:xfrm>
            <a:off x="8255001" y="372533"/>
            <a:ext cx="548640" cy="1588"/>
          </a:xfrm>
          <a:prstGeom prst="line">
            <a:avLst/>
          </a:prstGeom>
          <a:ln w="127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58"/>
          <p:cNvCxnSpPr/>
          <p:nvPr/>
        </p:nvCxnSpPr>
        <p:spPr>
          <a:xfrm>
            <a:off x="8255001" y="6458478"/>
            <a:ext cx="548640" cy="1588"/>
          </a:xfrm>
          <a:prstGeom prst="line">
            <a:avLst/>
          </a:prstGeom>
          <a:ln w="127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>
            <a:off x="8256695" y="2396068"/>
            <a:ext cx="548640" cy="1588"/>
          </a:xfrm>
          <a:prstGeom prst="line">
            <a:avLst/>
          </a:prstGeom>
          <a:ln w="127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Connector 60"/>
          <p:cNvCxnSpPr/>
          <p:nvPr/>
        </p:nvCxnSpPr>
        <p:spPr>
          <a:xfrm>
            <a:off x="8255004" y="1737593"/>
            <a:ext cx="548640" cy="1588"/>
          </a:xfrm>
          <a:prstGeom prst="line">
            <a:avLst/>
          </a:prstGeom>
          <a:ln w="127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/>
          <p:cNvCxnSpPr/>
          <p:nvPr/>
        </p:nvCxnSpPr>
        <p:spPr>
          <a:xfrm>
            <a:off x="8248228" y="5781145"/>
            <a:ext cx="548640" cy="1588"/>
          </a:xfrm>
          <a:prstGeom prst="line">
            <a:avLst/>
          </a:prstGeom>
          <a:ln w="127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62"/>
          <p:cNvCxnSpPr/>
          <p:nvPr/>
        </p:nvCxnSpPr>
        <p:spPr>
          <a:xfrm>
            <a:off x="8239761" y="4428067"/>
            <a:ext cx="548640" cy="1588"/>
          </a:xfrm>
          <a:prstGeom prst="line">
            <a:avLst/>
          </a:prstGeom>
          <a:ln w="127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Connector 63"/>
          <p:cNvCxnSpPr/>
          <p:nvPr/>
        </p:nvCxnSpPr>
        <p:spPr>
          <a:xfrm>
            <a:off x="8255001" y="3740679"/>
            <a:ext cx="548640" cy="1588"/>
          </a:xfrm>
          <a:prstGeom prst="line">
            <a:avLst/>
          </a:prstGeom>
          <a:ln w="127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TextBox 65"/>
          <p:cNvSpPr txBox="1"/>
          <p:nvPr/>
        </p:nvSpPr>
        <p:spPr>
          <a:xfrm>
            <a:off x="4859869" y="955357"/>
            <a:ext cx="2819400" cy="492443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sz="3200" dirty="0" smtClean="0">
                <a:latin typeface="Arial" pitchFamily="34" charset="0"/>
                <a:cs typeface="Arial" pitchFamily="34" charset="0"/>
              </a:rPr>
              <a:t>“Laminar” flow</a:t>
            </a:r>
            <a:endParaRPr lang="en-US" sz="3200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71" name="Straight Connector 70"/>
          <p:cNvCxnSpPr/>
          <p:nvPr/>
        </p:nvCxnSpPr>
        <p:spPr>
          <a:xfrm rot="16200000" flipH="1">
            <a:off x="3408370" y="249717"/>
            <a:ext cx="246888" cy="0"/>
          </a:xfrm>
          <a:prstGeom prst="line">
            <a:avLst/>
          </a:prstGeom>
          <a:ln w="127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Straight Connector 71"/>
          <p:cNvCxnSpPr/>
          <p:nvPr/>
        </p:nvCxnSpPr>
        <p:spPr>
          <a:xfrm rot="16200000" flipH="1">
            <a:off x="2069425" y="241008"/>
            <a:ext cx="246888" cy="0"/>
          </a:xfrm>
          <a:prstGeom prst="line">
            <a:avLst/>
          </a:prstGeom>
          <a:ln w="127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Straight Connector 72"/>
          <p:cNvCxnSpPr/>
          <p:nvPr/>
        </p:nvCxnSpPr>
        <p:spPr>
          <a:xfrm rot="16200000" flipH="1">
            <a:off x="4083280" y="249717"/>
            <a:ext cx="246888" cy="0"/>
          </a:xfrm>
          <a:prstGeom prst="line">
            <a:avLst/>
          </a:prstGeom>
          <a:ln w="127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Straight Connector 73"/>
          <p:cNvCxnSpPr/>
          <p:nvPr/>
        </p:nvCxnSpPr>
        <p:spPr>
          <a:xfrm rot="16200000" flipH="1">
            <a:off x="5422225" y="243189"/>
            <a:ext cx="246888" cy="0"/>
          </a:xfrm>
          <a:prstGeom prst="line">
            <a:avLst/>
          </a:prstGeom>
          <a:ln w="127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Straight Connector 74"/>
          <p:cNvCxnSpPr/>
          <p:nvPr/>
        </p:nvCxnSpPr>
        <p:spPr>
          <a:xfrm rot="16200000" flipH="1">
            <a:off x="6099316" y="243189"/>
            <a:ext cx="246888" cy="0"/>
          </a:xfrm>
          <a:prstGeom prst="line">
            <a:avLst/>
          </a:prstGeom>
          <a:ln w="127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Connector 75"/>
          <p:cNvCxnSpPr/>
          <p:nvPr/>
        </p:nvCxnSpPr>
        <p:spPr>
          <a:xfrm rot="16200000" flipH="1">
            <a:off x="7446970" y="249717"/>
            <a:ext cx="246888" cy="0"/>
          </a:xfrm>
          <a:prstGeom prst="line">
            <a:avLst/>
          </a:prstGeom>
          <a:ln w="127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Straight Connector 76"/>
          <p:cNvCxnSpPr/>
          <p:nvPr/>
        </p:nvCxnSpPr>
        <p:spPr>
          <a:xfrm rot="16200000" flipH="1">
            <a:off x="8121880" y="240138"/>
            <a:ext cx="246888" cy="0"/>
          </a:xfrm>
          <a:prstGeom prst="line">
            <a:avLst/>
          </a:prstGeom>
          <a:ln w="127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TextBox 64"/>
          <p:cNvSpPr txBox="1"/>
          <p:nvPr/>
        </p:nvSpPr>
        <p:spPr>
          <a:xfrm>
            <a:off x="432955" y="838201"/>
            <a:ext cx="304800" cy="43088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G</a:t>
            </a:r>
            <a:endParaRPr lang="en-US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7" name="TextBox 66"/>
          <p:cNvSpPr txBox="1"/>
          <p:nvPr/>
        </p:nvSpPr>
        <p:spPr>
          <a:xfrm>
            <a:off x="432955" y="1830868"/>
            <a:ext cx="304800" cy="43088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H</a:t>
            </a:r>
            <a:endParaRPr lang="en-US" sz="2800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68" name="Straight Connector 67"/>
          <p:cNvCxnSpPr/>
          <p:nvPr/>
        </p:nvCxnSpPr>
        <p:spPr>
          <a:xfrm rot="16200000" flipH="1">
            <a:off x="-2136372" y="3421380"/>
            <a:ext cx="6080760" cy="0"/>
          </a:xfrm>
          <a:prstGeom prst="line">
            <a:avLst/>
          </a:prstGeom>
          <a:ln w="127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Straight Connector 68"/>
          <p:cNvCxnSpPr/>
          <p:nvPr/>
        </p:nvCxnSpPr>
        <p:spPr>
          <a:xfrm rot="16200000" flipH="1">
            <a:off x="780565" y="255063"/>
            <a:ext cx="246888" cy="0"/>
          </a:xfrm>
          <a:prstGeom prst="line">
            <a:avLst/>
          </a:prstGeom>
          <a:ln w="127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Connector 69"/>
          <p:cNvCxnSpPr/>
          <p:nvPr/>
        </p:nvCxnSpPr>
        <p:spPr>
          <a:xfrm>
            <a:off x="349827" y="370609"/>
            <a:ext cx="548640" cy="1588"/>
          </a:xfrm>
          <a:prstGeom prst="line">
            <a:avLst/>
          </a:prstGeom>
          <a:ln w="127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Straight Connector 77"/>
          <p:cNvCxnSpPr/>
          <p:nvPr/>
        </p:nvCxnSpPr>
        <p:spPr>
          <a:xfrm>
            <a:off x="346362" y="1719839"/>
            <a:ext cx="548640" cy="1588"/>
          </a:xfrm>
          <a:prstGeom prst="line">
            <a:avLst/>
          </a:prstGeom>
          <a:ln w="127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Straight Connector 78"/>
          <p:cNvCxnSpPr/>
          <p:nvPr/>
        </p:nvCxnSpPr>
        <p:spPr>
          <a:xfrm>
            <a:off x="342897" y="2403764"/>
            <a:ext cx="548640" cy="1588"/>
          </a:xfrm>
          <a:prstGeom prst="line">
            <a:avLst/>
          </a:prstGeom>
          <a:ln w="127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Straight Connector 79"/>
          <p:cNvCxnSpPr/>
          <p:nvPr/>
        </p:nvCxnSpPr>
        <p:spPr>
          <a:xfrm>
            <a:off x="344978" y="3742603"/>
            <a:ext cx="548640" cy="1588"/>
          </a:xfrm>
          <a:prstGeom prst="line">
            <a:avLst/>
          </a:prstGeom>
          <a:ln w="127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Straight Connector 80"/>
          <p:cNvCxnSpPr/>
          <p:nvPr/>
        </p:nvCxnSpPr>
        <p:spPr>
          <a:xfrm>
            <a:off x="346364" y="4424940"/>
            <a:ext cx="548640" cy="1588"/>
          </a:xfrm>
          <a:prstGeom prst="line">
            <a:avLst/>
          </a:prstGeom>
          <a:ln w="127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Straight Connector 81"/>
          <p:cNvCxnSpPr/>
          <p:nvPr/>
        </p:nvCxnSpPr>
        <p:spPr>
          <a:xfrm>
            <a:off x="346364" y="5779221"/>
            <a:ext cx="548640" cy="1588"/>
          </a:xfrm>
          <a:prstGeom prst="line">
            <a:avLst/>
          </a:prstGeom>
          <a:ln w="127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Straight Connector 82"/>
          <p:cNvCxnSpPr/>
          <p:nvPr/>
        </p:nvCxnSpPr>
        <p:spPr>
          <a:xfrm>
            <a:off x="339436" y="6461558"/>
            <a:ext cx="548640" cy="1588"/>
          </a:xfrm>
          <a:prstGeom prst="line">
            <a:avLst/>
          </a:prstGeom>
          <a:ln w="127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4" name="TextBox 83"/>
          <p:cNvSpPr txBox="1"/>
          <p:nvPr/>
        </p:nvSpPr>
        <p:spPr>
          <a:xfrm>
            <a:off x="432955" y="3867486"/>
            <a:ext cx="304800" cy="43088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H</a:t>
            </a:r>
            <a:endParaRPr lang="en-US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5" name="TextBox 84"/>
          <p:cNvSpPr txBox="1"/>
          <p:nvPr/>
        </p:nvSpPr>
        <p:spPr>
          <a:xfrm>
            <a:off x="432955" y="5879859"/>
            <a:ext cx="304800" cy="43088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H</a:t>
            </a:r>
            <a:endParaRPr lang="en-US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7" name="TextBox 86"/>
          <p:cNvSpPr txBox="1"/>
          <p:nvPr/>
        </p:nvSpPr>
        <p:spPr>
          <a:xfrm>
            <a:off x="432955" y="2856104"/>
            <a:ext cx="304800" cy="43088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G</a:t>
            </a:r>
            <a:endParaRPr lang="en-US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8" name="TextBox 87"/>
          <p:cNvSpPr txBox="1"/>
          <p:nvPr/>
        </p:nvSpPr>
        <p:spPr>
          <a:xfrm>
            <a:off x="432955" y="4837304"/>
            <a:ext cx="304800" cy="43088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G</a:t>
            </a:r>
            <a:endParaRPr lang="en-US" sz="28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85800" y="496669"/>
            <a:ext cx="7467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u="sng" dirty="0" smtClean="0">
                <a:latin typeface="Arial" pitchFamily="34" charset="0"/>
                <a:cs typeface="Arial" pitchFamily="34" charset="0"/>
              </a:rPr>
              <a:t>Where do objects come from?</a:t>
            </a:r>
          </a:p>
        </p:txBody>
      </p:sp>
      <p:sp>
        <p:nvSpPr>
          <p:cNvPr id="5" name="Rectangle 4"/>
          <p:cNvSpPr/>
          <p:nvPr/>
        </p:nvSpPr>
        <p:spPr>
          <a:xfrm>
            <a:off x="872360" y="2133600"/>
            <a:ext cx="7585840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 smtClean="0">
                <a:latin typeface="Arial" pitchFamily="34" charset="0"/>
                <a:cs typeface="Arial" pitchFamily="34" charset="0"/>
              </a:rPr>
              <a:t>● SCA 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only minimizes the scopes.</a:t>
            </a:r>
          </a:p>
          <a:p>
            <a:r>
              <a:rPr lang="en-US" sz="3200" dirty="0" smtClean="0">
                <a:latin typeface="Arial" pitchFamily="34" charset="0"/>
                <a:cs typeface="Arial" pitchFamily="34" charset="0"/>
              </a:rPr>
              <a:t>● In nature, scopes 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are resources.</a:t>
            </a:r>
          </a:p>
          <a:p>
            <a:r>
              <a:rPr lang="en-US" sz="3200" dirty="0" smtClean="0">
                <a:latin typeface="Arial" pitchFamily="34" charset="0"/>
                <a:cs typeface="Arial" pitchFamily="34" charset="0"/>
              </a:rPr>
              <a:t>● Processes compete for resources.</a:t>
            </a:r>
          </a:p>
          <a:p>
            <a:r>
              <a:rPr lang="en-US" sz="3200" dirty="0" smtClean="0">
                <a:latin typeface="Arial" pitchFamily="34" charset="0"/>
                <a:cs typeface="Arial" pitchFamily="34" charset="0"/>
              </a:rPr>
              <a:t>● Scopes are naturally minimized.</a:t>
            </a:r>
          </a:p>
          <a:p>
            <a:r>
              <a:rPr lang="en-US" sz="3200" dirty="0" smtClean="0">
                <a:latin typeface="Arial" pitchFamily="34" charset="0"/>
                <a:cs typeface="Arial" pitchFamily="34" charset="0"/>
              </a:rPr>
              <a:t>● Objects and inheritance arise naturally.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762000" y="2033587"/>
            <a:ext cx="7924800" cy="246221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3200" dirty="0" smtClean="0">
                <a:latin typeface="Arial" pitchFamily="34" charset="0"/>
                <a:cs typeface="Arial" pitchFamily="34" charset="0"/>
              </a:rPr>
              <a:t>● New information keeps arriving.</a:t>
            </a:r>
          </a:p>
          <a:p>
            <a:r>
              <a:rPr lang="en-US" sz="3200" dirty="0" smtClean="0">
                <a:latin typeface="Arial" pitchFamily="34" charset="0"/>
                <a:cs typeface="Arial" pitchFamily="34" charset="0"/>
              </a:rPr>
              <a:t>● SCA keeps forming new objects.</a:t>
            </a:r>
          </a:p>
          <a:p>
            <a:r>
              <a:rPr lang="en-US" sz="3200" dirty="0" smtClean="0">
                <a:latin typeface="Arial" pitchFamily="34" charset="0"/>
                <a:cs typeface="Arial" pitchFamily="34" charset="0"/>
              </a:rPr>
              <a:t>● </a:t>
            </a:r>
            <a:r>
              <a:rPr lang="en-US" sz="3200" spc="-80" dirty="0" smtClean="0">
                <a:latin typeface="Arial" pitchFamily="34" charset="0"/>
                <a:cs typeface="Arial" pitchFamily="34" charset="0"/>
              </a:rPr>
              <a:t>Larger objects grow out of smaller objects. </a:t>
            </a:r>
          </a:p>
          <a:p>
            <a:r>
              <a:rPr lang="en-US" sz="3200" dirty="0" smtClean="0">
                <a:latin typeface="Arial" pitchFamily="34" charset="0"/>
                <a:cs typeface="Arial" pitchFamily="34" charset="0"/>
              </a:rPr>
              <a:t>● Objects evolve with time. Some stabilize.</a:t>
            </a:r>
          </a:p>
          <a:p>
            <a:r>
              <a:rPr lang="en-US" sz="3200" dirty="0" smtClean="0">
                <a:latin typeface="Arial" pitchFamily="34" charset="0"/>
                <a:cs typeface="Arial" pitchFamily="34" charset="0"/>
              </a:rPr>
              <a:t>● </a:t>
            </a:r>
            <a:r>
              <a:rPr lang="en-US" sz="3200" spc="-80" dirty="0" smtClean="0">
                <a:latin typeface="Arial" pitchFamily="34" charset="0"/>
                <a:cs typeface="Arial" pitchFamily="34" charset="0"/>
              </a:rPr>
              <a:t>The process continues indefinitely.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590800" y="649069"/>
            <a:ext cx="2743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u="sng" dirty="0" smtClean="0">
                <a:latin typeface="Arial" pitchFamily="34" charset="0"/>
                <a:cs typeface="Arial" pitchFamily="34" charset="0"/>
              </a:rPr>
              <a:t>DYNAMICS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304800" y="191869"/>
            <a:ext cx="8534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u="sng" dirty="0" err="1" smtClean="0">
                <a:latin typeface="Arial" pitchFamily="34" charset="0"/>
                <a:cs typeface="Arial" pitchFamily="34" charset="0"/>
              </a:rPr>
              <a:t>Lyapunov</a:t>
            </a:r>
            <a:r>
              <a:rPr lang="en-US" sz="3600" u="sng" dirty="0" smtClean="0">
                <a:latin typeface="Arial" pitchFamily="34" charset="0"/>
                <a:cs typeface="Arial" pitchFamily="34" charset="0"/>
              </a:rPr>
              <a:t> Dynamics vs. MMC Dynamics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304800" y="1158240"/>
          <a:ext cx="8610600" cy="50901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559908"/>
                <a:gridCol w="2637481"/>
                <a:gridCol w="3413211"/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en-US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err="1" smtClean="0"/>
                        <a:t>Lyapunov</a:t>
                      </a:r>
                      <a:endParaRPr lang="en-US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/>
                        <a:t>MMC</a:t>
                      </a:r>
                      <a:endParaRPr lang="en-US" sz="28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800" b="1" dirty="0" smtClean="0"/>
                        <a:t>state variables</a:t>
                      </a:r>
                      <a:endParaRPr lang="en-US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X(t)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row indices</a:t>
                      </a:r>
                      <a:endParaRPr lang="en-US" sz="2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800" b="1" dirty="0" smtClean="0"/>
                        <a:t>state space</a:t>
                      </a:r>
                      <a:endParaRPr lang="en-US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continuous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discrete</a:t>
                      </a:r>
                      <a:endParaRPr lang="en-US" sz="2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800" b="1" dirty="0" smtClean="0"/>
                        <a:t>dynamics </a:t>
                      </a:r>
                      <a:endParaRPr lang="en-US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err="1" smtClean="0"/>
                        <a:t>dX</a:t>
                      </a:r>
                      <a:r>
                        <a:rPr lang="en-US" sz="2800" dirty="0" smtClean="0"/>
                        <a:t>(t)/</a:t>
                      </a:r>
                      <a:r>
                        <a:rPr lang="en-US" sz="2800" dirty="0" err="1" smtClean="0"/>
                        <a:t>dt</a:t>
                      </a:r>
                      <a:r>
                        <a:rPr lang="en-US" sz="2800" dirty="0" smtClean="0"/>
                        <a:t> = F[X(t)]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SCA</a:t>
                      </a:r>
                      <a:endParaRPr lang="en-US" sz="2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800" b="1" dirty="0" smtClean="0"/>
                        <a:t>attractors</a:t>
                      </a:r>
                      <a:endParaRPr lang="en-US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points,</a:t>
                      </a:r>
                      <a:r>
                        <a:rPr lang="en-US" sz="2800" baseline="0" dirty="0" smtClean="0"/>
                        <a:t> orbits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classes</a:t>
                      </a:r>
                      <a:r>
                        <a:rPr lang="en-US" sz="2800" baseline="0" dirty="0" smtClean="0"/>
                        <a:t> of objects</a:t>
                      </a:r>
                      <a:endParaRPr lang="en-US" sz="2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800" b="1" dirty="0" smtClean="0"/>
                        <a:t>equilibrium</a:t>
                      </a:r>
                      <a:endParaRPr lang="en-US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depends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stable and convergent</a:t>
                      </a:r>
                      <a:endParaRPr lang="en-US" sz="2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800" b="1" dirty="0" smtClean="0"/>
                        <a:t>energy function</a:t>
                      </a:r>
                      <a:endParaRPr lang="en-US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V[X(t)]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profile</a:t>
                      </a:r>
                      <a:endParaRPr lang="en-US" sz="2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800" b="1" dirty="0" smtClean="0"/>
                        <a:t>biologically</a:t>
                      </a:r>
                      <a:r>
                        <a:rPr lang="en-US" sz="2800" b="1" baseline="0" dirty="0" smtClean="0"/>
                        <a:t> viable</a:t>
                      </a:r>
                      <a:endParaRPr lang="en-US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no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yes</a:t>
                      </a:r>
                      <a:endParaRPr lang="en-US" sz="2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800" b="1" dirty="0" smtClean="0"/>
                        <a:t>universal</a:t>
                      </a:r>
                      <a:endParaRPr lang="en-US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no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yes</a:t>
                      </a:r>
                      <a:endParaRPr lang="en-US" sz="28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066800" y="228600"/>
            <a:ext cx="6324600" cy="49244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3200" u="sng" dirty="0" smtClean="0">
                <a:latin typeface="Arial" pitchFamily="34" charset="0"/>
                <a:cs typeface="Arial" pitchFamily="34" charset="0"/>
              </a:rPr>
              <a:t>CONCLUSIONS  AND  OUTLOOK</a:t>
            </a:r>
            <a:endParaRPr lang="en-US" sz="3200" u="sng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304800" y="914400"/>
          <a:ext cx="8619067" cy="51206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00289"/>
                <a:gridCol w="8318778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latin typeface="Arial" pitchFamily="34" charset="0"/>
                          <a:cs typeface="Arial" pitchFamily="34" charset="0"/>
                        </a:rPr>
                        <a:t>●</a:t>
                      </a:r>
                      <a:endParaRPr lang="en-US" sz="2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latin typeface="Arial" pitchFamily="34" charset="0"/>
                          <a:cs typeface="Arial" pitchFamily="34" charset="0"/>
                        </a:rPr>
                        <a:t>Objects and inheritance arise naturally when concurrent processes compete for resources. </a:t>
                      </a:r>
                    </a:p>
                    <a:p>
                      <a:r>
                        <a:rPr lang="en-US" sz="2800" dirty="0" smtClean="0">
                          <a:latin typeface="Arial" pitchFamily="34" charset="0"/>
                          <a:cs typeface="Arial" pitchFamily="34" charset="0"/>
                        </a:rPr>
                        <a:t>They are the solution to the optimum resource allocation problem.</a:t>
                      </a:r>
                      <a:endParaRPr lang="en-US" sz="2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/>
                </a:tc>
              </a:tr>
              <a:tr h="370840">
                <a:tc>
                  <a:txBody>
                    <a:bodyPr/>
                    <a:lstStyle/>
                    <a:p>
                      <a:endParaRPr lang="en-US" sz="2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lang="en-US" sz="2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latin typeface="Arial" pitchFamily="34" charset="0"/>
                          <a:cs typeface="Arial" pitchFamily="34" charset="0"/>
                        </a:rPr>
                        <a:t>●</a:t>
                      </a:r>
                      <a:endParaRPr lang="en-US" sz="2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latin typeface="Arial" pitchFamily="34" charset="0"/>
                          <a:cs typeface="Arial" pitchFamily="34" charset="0"/>
                        </a:rPr>
                        <a:t>Impact on Computer Science, Software Engineering,</a:t>
                      </a:r>
                    </a:p>
                    <a:p>
                      <a:r>
                        <a:rPr lang="en-US" sz="2800" dirty="0" smtClean="0">
                          <a:latin typeface="Arial" pitchFamily="34" charset="0"/>
                          <a:cs typeface="Arial" pitchFamily="34" charset="0"/>
                        </a:rPr>
                        <a:t>Refactoring, the</a:t>
                      </a:r>
                      <a:r>
                        <a:rPr lang="en-US" sz="2800" baseline="0" dirty="0" smtClean="0">
                          <a:latin typeface="Arial" pitchFamily="34" charset="0"/>
                          <a:cs typeface="Arial" pitchFamily="34" charset="0"/>
                        </a:rPr>
                        <a:t> Semantic Web, Artificial Intelligence, Biology, Neuroscience, Linguistics, Jurisprudence.</a:t>
                      </a:r>
                      <a:endParaRPr lang="en-US" sz="2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/>
                </a:tc>
              </a:tr>
              <a:tr h="370840">
                <a:tc>
                  <a:txBody>
                    <a:bodyPr/>
                    <a:lstStyle/>
                    <a:p>
                      <a:endParaRPr lang="en-US" sz="2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lang="en-US" sz="2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latin typeface="Arial" pitchFamily="34" charset="0"/>
                          <a:cs typeface="Arial" pitchFamily="34" charset="0"/>
                        </a:rPr>
                        <a:t>●</a:t>
                      </a:r>
                      <a:endParaRPr lang="en-US" sz="2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latin typeface="Arial" pitchFamily="34" charset="0"/>
                          <a:cs typeface="Arial" pitchFamily="34" charset="0"/>
                        </a:rPr>
                        <a:t>Conjecture: Our mind uses a</a:t>
                      </a:r>
                      <a:r>
                        <a:rPr lang="en-US" sz="2800" baseline="0" dirty="0" smtClean="0">
                          <a:latin typeface="Arial" pitchFamily="34" charset="0"/>
                          <a:cs typeface="Arial" pitchFamily="34" charset="0"/>
                        </a:rPr>
                        <a:t> similar</a:t>
                      </a:r>
                      <a:r>
                        <a:rPr lang="en-US" sz="2800" dirty="0" smtClean="0">
                          <a:latin typeface="Arial" pitchFamily="34" charset="0"/>
                          <a:cs typeface="Arial" pitchFamily="34" charset="0"/>
                        </a:rPr>
                        <a:t> process to</a:t>
                      </a:r>
                    </a:p>
                    <a:p>
                      <a:r>
                        <a:rPr lang="en-US" sz="2800" dirty="0" smtClean="0">
                          <a:latin typeface="Arial" pitchFamily="34" charset="0"/>
                          <a:cs typeface="Arial" pitchFamily="34" charset="0"/>
                        </a:rPr>
                        <a:t>make ontologies.</a:t>
                      </a:r>
                      <a:endParaRPr lang="en-US" sz="2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1"/>
            <a:ext cx="8229600" cy="45720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The Matrix Model of Computation (MMC) consists of two sparse matrices:</a:t>
            </a:r>
          </a:p>
          <a:p>
            <a:pPr>
              <a:buNone/>
            </a:pP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                     M = (C, Q)</a:t>
            </a:r>
          </a:p>
          <a:p>
            <a:pPr>
              <a:buNone/>
            </a:pP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             C = Matrix of Services</a:t>
            </a:r>
          </a:p>
          <a:p>
            <a:pPr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             Q = Matrix of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Sequences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81000" y="457200"/>
            <a:ext cx="8686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Arial" pitchFamily="34" charset="0"/>
                <a:cs typeface="Arial" pitchFamily="34" charset="0"/>
              </a:rPr>
              <a:t>The MMC is simple, yet very rich in features</a:t>
            </a:r>
            <a:endParaRPr lang="en-US" sz="320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457200" y="1371600"/>
          <a:ext cx="8305800" cy="43434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716866"/>
                <a:gridCol w="533400"/>
                <a:gridCol w="4055534"/>
              </a:tblGrid>
              <a:tr h="542925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Universal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Self-organizing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542925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Mathematically</a:t>
                      </a:r>
                      <a:r>
                        <a:rPr lang="en-US" sz="2400" baseline="0" dirty="0" smtClean="0">
                          <a:latin typeface="Arial" pitchFamily="34" charset="0"/>
                          <a:cs typeface="Arial" pitchFamily="34" charset="0"/>
                        </a:rPr>
                        <a:t> formal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Natural</a:t>
                      </a:r>
                      <a:r>
                        <a:rPr lang="en-US" sz="2400" baseline="0" dirty="0" smtClean="0">
                          <a:latin typeface="Arial" pitchFamily="34" charset="0"/>
                          <a:cs typeface="Arial" pitchFamily="34" charset="0"/>
                        </a:rPr>
                        <a:t> ontology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542925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Turing – equivalent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Dynamic</a:t>
                      </a:r>
                      <a:r>
                        <a:rPr lang="en-US" sz="2400" baseline="0" dirty="0" smtClean="0">
                          <a:latin typeface="Arial" pitchFamily="34" charset="0"/>
                          <a:cs typeface="Arial" pitchFamily="34" charset="0"/>
                        </a:rPr>
                        <a:t> mode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542925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Quantum-equivalent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Connectionist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542925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Relational</a:t>
                      </a:r>
                      <a:r>
                        <a:rPr lang="en-US" sz="2400" baseline="0" dirty="0" smtClean="0">
                          <a:latin typeface="Arial" pitchFamily="34" charset="0"/>
                          <a:cs typeface="Arial" pitchFamily="34" charset="0"/>
                        </a:rPr>
                        <a:t> database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Massively parallel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542925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Computer</a:t>
                      </a:r>
                      <a:r>
                        <a:rPr lang="en-US" sz="2400" baseline="0" dirty="0" smtClean="0">
                          <a:latin typeface="Arial" pitchFamily="34" charset="0"/>
                          <a:cs typeface="Arial" pitchFamily="34" charset="0"/>
                        </a:rPr>
                        <a:t> program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Data channel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542925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Object</a:t>
                      </a:r>
                      <a:r>
                        <a:rPr lang="en-US" sz="2400" baseline="0" dirty="0" smtClean="0">
                          <a:latin typeface="Arial" pitchFamily="34" charset="0"/>
                          <a:cs typeface="Arial" pitchFamily="34" charset="0"/>
                        </a:rPr>
                        <a:t> – oriented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Transformations, refactoring</a:t>
                      </a:r>
                    </a:p>
                  </a:txBody>
                  <a:tcPr/>
                </a:tc>
              </a:tr>
              <a:tr h="542925">
                <a:tc>
                  <a:txBody>
                    <a:bodyPr/>
                    <a:lstStyle/>
                    <a:p>
                      <a:r>
                        <a:rPr lang="en-US" sz="2400" spc="-50" dirty="0" smtClean="0">
                          <a:latin typeface="Arial" pitchFamily="34" charset="0"/>
                          <a:cs typeface="Arial" pitchFamily="34" charset="0"/>
                        </a:rPr>
                        <a:t>Algebra,</a:t>
                      </a:r>
                      <a:r>
                        <a:rPr lang="en-US" sz="2400" spc="-50" baseline="0" dirty="0" smtClean="0">
                          <a:latin typeface="Arial" pitchFamily="34" charset="0"/>
                          <a:cs typeface="Arial" pitchFamily="34" charset="0"/>
                        </a:rPr>
                        <a:t> f</a:t>
                      </a:r>
                      <a:r>
                        <a:rPr lang="en-US" sz="2400" spc="-50" dirty="0" smtClean="0">
                          <a:latin typeface="Arial" pitchFamily="34" charset="0"/>
                          <a:cs typeface="Arial" pitchFamily="34" charset="0"/>
                        </a:rPr>
                        <a:t>ormal algorithms</a:t>
                      </a:r>
                      <a:endParaRPr lang="en-US" sz="2400" spc="-5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Training modes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9" name="5-Point Star 8"/>
          <p:cNvSpPr/>
          <p:nvPr/>
        </p:nvSpPr>
        <p:spPr>
          <a:xfrm>
            <a:off x="8382000" y="2641362"/>
            <a:ext cx="152400" cy="152400"/>
          </a:xfrm>
          <a:prstGeom prst="star5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5-Point Star 10"/>
          <p:cNvSpPr/>
          <p:nvPr/>
        </p:nvSpPr>
        <p:spPr>
          <a:xfrm>
            <a:off x="8382000" y="4267200"/>
            <a:ext cx="152400" cy="152400"/>
          </a:xfrm>
          <a:prstGeom prst="star5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5-Point Star 11"/>
          <p:cNvSpPr/>
          <p:nvPr/>
        </p:nvSpPr>
        <p:spPr>
          <a:xfrm>
            <a:off x="3876261" y="4790661"/>
            <a:ext cx="152400" cy="152400"/>
          </a:xfrm>
          <a:prstGeom prst="star5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5-Point Star 7"/>
          <p:cNvSpPr/>
          <p:nvPr/>
        </p:nvSpPr>
        <p:spPr>
          <a:xfrm>
            <a:off x="8382000" y="2088573"/>
            <a:ext cx="152400" cy="152400"/>
          </a:xfrm>
          <a:prstGeom prst="star5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val 7"/>
          <p:cNvSpPr>
            <a:spLocks noChangeAspect="1"/>
          </p:cNvSpPr>
          <p:nvPr/>
        </p:nvSpPr>
        <p:spPr>
          <a:xfrm>
            <a:off x="1971145" y="1303694"/>
            <a:ext cx="473368" cy="533399"/>
          </a:xfrm>
          <a:prstGeom prst="ellipse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t" anchorCtr="0">
            <a:noAutofit/>
          </a:bodyPr>
          <a:lstStyle/>
          <a:p>
            <a:pPr algn="ctr"/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w</a:t>
            </a:r>
            <a:r>
              <a:rPr lang="en-US" sz="2400" baseline="-25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1</a:t>
            </a:r>
            <a:endParaRPr lang="en-US" sz="2400" baseline="-25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Oval 10"/>
          <p:cNvSpPr>
            <a:spLocks noChangeAspect="1"/>
          </p:cNvSpPr>
          <p:nvPr/>
        </p:nvSpPr>
        <p:spPr>
          <a:xfrm>
            <a:off x="1971140" y="1989495"/>
            <a:ext cx="473368" cy="533399"/>
          </a:xfrm>
          <a:prstGeom prst="ellipse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t" anchorCtr="0">
            <a:noAutofit/>
          </a:bodyPr>
          <a:lstStyle/>
          <a:p>
            <a:pPr algn="ctr"/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w</a:t>
            </a:r>
            <a:r>
              <a:rPr lang="en-US" sz="2400" baseline="-25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2</a:t>
            </a:r>
            <a:endParaRPr lang="en-US" sz="2400" baseline="-25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Oval 11"/>
          <p:cNvSpPr>
            <a:spLocks noChangeAspect="1"/>
          </p:cNvSpPr>
          <p:nvPr/>
        </p:nvSpPr>
        <p:spPr>
          <a:xfrm>
            <a:off x="2876914" y="1667442"/>
            <a:ext cx="473368" cy="533399"/>
          </a:xfrm>
          <a:prstGeom prst="ellipse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t" anchorCtr="0">
            <a:noAutofit/>
          </a:bodyPr>
          <a:lstStyle/>
          <a:p>
            <a:pPr algn="ctr"/>
            <a:r>
              <a:rPr lang="el-GR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Σ</a:t>
            </a:r>
            <a:endParaRPr lang="en-US" sz="2400" baseline="-25000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4" name="Straight Arrow Connector 13"/>
          <p:cNvCxnSpPr/>
          <p:nvPr/>
        </p:nvCxnSpPr>
        <p:spPr>
          <a:xfrm>
            <a:off x="1437740" y="1566798"/>
            <a:ext cx="533400" cy="1588"/>
          </a:xfrm>
          <a:prstGeom prst="straightConnector1">
            <a:avLst/>
          </a:prstGeom>
          <a:ln w="15875">
            <a:solidFill>
              <a:schemeClr val="tx1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1107832" y="1312984"/>
            <a:ext cx="381000" cy="45720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x</a:t>
            </a:r>
            <a:r>
              <a:rPr lang="en-US" sz="2400" baseline="-25000" dirty="0" smtClean="0">
                <a:latin typeface="Arial" pitchFamily="34" charset="0"/>
                <a:cs typeface="Arial" pitchFamily="34" charset="0"/>
              </a:rPr>
              <a:t>1</a:t>
            </a:r>
            <a:endParaRPr lang="en-US" sz="2400" baseline="-25000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6" name="Straight Arrow Connector 15"/>
          <p:cNvCxnSpPr/>
          <p:nvPr/>
        </p:nvCxnSpPr>
        <p:spPr>
          <a:xfrm>
            <a:off x="1437740" y="2243972"/>
            <a:ext cx="533400" cy="1588"/>
          </a:xfrm>
          <a:prstGeom prst="straightConnector1">
            <a:avLst/>
          </a:prstGeom>
          <a:ln w="15875">
            <a:solidFill>
              <a:schemeClr val="tx1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1107832" y="1998784"/>
            <a:ext cx="381000" cy="45720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x</a:t>
            </a:r>
            <a:r>
              <a:rPr lang="en-US" sz="2400" baseline="-25000" dirty="0" smtClean="0">
                <a:latin typeface="Arial" pitchFamily="34" charset="0"/>
                <a:cs typeface="Arial" pitchFamily="34" charset="0"/>
              </a:rPr>
              <a:t>2</a:t>
            </a:r>
            <a:endParaRPr lang="en-US" sz="2400" baseline="-25000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8" name="Straight Arrow Connector 17"/>
          <p:cNvCxnSpPr/>
          <p:nvPr/>
        </p:nvCxnSpPr>
        <p:spPr>
          <a:xfrm rot="5400000">
            <a:off x="2934017" y="1484167"/>
            <a:ext cx="368138" cy="7192"/>
          </a:xfrm>
          <a:prstGeom prst="straightConnector1">
            <a:avLst/>
          </a:prstGeom>
          <a:ln w="15875">
            <a:solidFill>
              <a:schemeClr val="tx1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3048000" y="914400"/>
            <a:ext cx="381000" cy="45720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b</a:t>
            </a:r>
            <a:r>
              <a:rPr lang="en-US" sz="2400" baseline="-25000" dirty="0" smtClean="0">
                <a:latin typeface="Arial" pitchFamily="34" charset="0"/>
                <a:cs typeface="Arial" pitchFamily="34" charset="0"/>
              </a:rPr>
              <a:t>1</a:t>
            </a:r>
            <a:endParaRPr lang="en-US" sz="2400" baseline="-25000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20" name="Straight Arrow Connector 19"/>
          <p:cNvCxnSpPr>
            <a:endCxn id="12" idx="3"/>
          </p:cNvCxnSpPr>
          <p:nvPr/>
        </p:nvCxnSpPr>
        <p:spPr>
          <a:xfrm flipV="1">
            <a:off x="2438193" y="2122727"/>
            <a:ext cx="508044" cy="129871"/>
          </a:xfrm>
          <a:prstGeom prst="straightConnector1">
            <a:avLst/>
          </a:prstGeom>
          <a:ln w="15875">
            <a:solidFill>
              <a:schemeClr val="tx1"/>
            </a:solidFill>
            <a:headEnd type="none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>
            <a:endCxn id="12" idx="1"/>
          </p:cNvCxnSpPr>
          <p:nvPr/>
        </p:nvCxnSpPr>
        <p:spPr>
          <a:xfrm>
            <a:off x="2438193" y="1561069"/>
            <a:ext cx="508044" cy="184487"/>
          </a:xfrm>
          <a:prstGeom prst="straightConnector1">
            <a:avLst/>
          </a:prstGeom>
          <a:ln w="15875">
            <a:solidFill>
              <a:schemeClr val="tx1"/>
            </a:solidFill>
            <a:headEnd type="none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Oval 24"/>
          <p:cNvSpPr>
            <a:spLocks noChangeAspect="1"/>
          </p:cNvSpPr>
          <p:nvPr/>
        </p:nvSpPr>
        <p:spPr>
          <a:xfrm>
            <a:off x="4790545" y="1658816"/>
            <a:ext cx="473368" cy="533399"/>
          </a:xfrm>
          <a:prstGeom prst="ellipse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t" anchorCtr="0">
            <a:noAutofit/>
          </a:bodyPr>
          <a:lstStyle/>
          <a:p>
            <a:pPr algn="ctr"/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w</a:t>
            </a:r>
            <a:r>
              <a:rPr lang="en-US" sz="2400" baseline="-25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3</a:t>
            </a:r>
            <a:endParaRPr lang="en-US" sz="2400" baseline="-25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6" name="Oval 25"/>
          <p:cNvSpPr>
            <a:spLocks noChangeAspect="1"/>
          </p:cNvSpPr>
          <p:nvPr/>
        </p:nvSpPr>
        <p:spPr>
          <a:xfrm>
            <a:off x="4790540" y="2344617"/>
            <a:ext cx="473368" cy="533399"/>
          </a:xfrm>
          <a:prstGeom prst="ellipse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t" anchorCtr="0">
            <a:noAutofit/>
          </a:bodyPr>
          <a:lstStyle/>
          <a:p>
            <a:pPr algn="ctr"/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w</a:t>
            </a:r>
            <a:r>
              <a:rPr lang="en-US" sz="2400" baseline="-25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4</a:t>
            </a:r>
            <a:endParaRPr lang="en-US" sz="2400" baseline="-25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7" name="Oval 26"/>
          <p:cNvSpPr>
            <a:spLocks noChangeAspect="1"/>
          </p:cNvSpPr>
          <p:nvPr/>
        </p:nvSpPr>
        <p:spPr>
          <a:xfrm>
            <a:off x="5696314" y="2022564"/>
            <a:ext cx="473368" cy="533399"/>
          </a:xfrm>
          <a:prstGeom prst="ellipse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t" anchorCtr="0">
            <a:noAutofit/>
          </a:bodyPr>
          <a:lstStyle/>
          <a:p>
            <a:pPr algn="ctr"/>
            <a:r>
              <a:rPr lang="el-GR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Σ</a:t>
            </a:r>
            <a:endParaRPr lang="en-US" sz="2400" baseline="-25000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28" name="Straight Arrow Connector 27"/>
          <p:cNvCxnSpPr/>
          <p:nvPr/>
        </p:nvCxnSpPr>
        <p:spPr>
          <a:xfrm>
            <a:off x="4257140" y="1921920"/>
            <a:ext cx="533400" cy="1588"/>
          </a:xfrm>
          <a:prstGeom prst="straightConnector1">
            <a:avLst/>
          </a:prstGeom>
          <a:ln w="15875">
            <a:solidFill>
              <a:schemeClr val="tx1"/>
            </a:solidFill>
            <a:headEnd type="none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>
            <a:off x="4402016" y="1837592"/>
            <a:ext cx="381000" cy="45720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x</a:t>
            </a:r>
            <a:r>
              <a:rPr lang="en-US" sz="2400" baseline="-25000" dirty="0" smtClean="0">
                <a:latin typeface="Arial" pitchFamily="34" charset="0"/>
                <a:cs typeface="Arial" pitchFamily="34" charset="0"/>
              </a:rPr>
              <a:t>3</a:t>
            </a:r>
            <a:endParaRPr lang="en-US" sz="2400" baseline="-25000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30" name="Straight Arrow Connector 29"/>
          <p:cNvCxnSpPr/>
          <p:nvPr/>
        </p:nvCxnSpPr>
        <p:spPr>
          <a:xfrm>
            <a:off x="4257140" y="2599094"/>
            <a:ext cx="533400" cy="1588"/>
          </a:xfrm>
          <a:prstGeom prst="straightConnector1">
            <a:avLst/>
          </a:prstGeom>
          <a:ln w="15875">
            <a:solidFill>
              <a:schemeClr val="tx1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/>
          <p:cNvSpPr txBox="1"/>
          <p:nvPr/>
        </p:nvSpPr>
        <p:spPr>
          <a:xfrm>
            <a:off x="3921368" y="2362200"/>
            <a:ext cx="381000" cy="45720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x</a:t>
            </a:r>
            <a:r>
              <a:rPr lang="en-US" sz="2400" baseline="-25000" dirty="0" smtClean="0">
                <a:latin typeface="Arial" pitchFamily="34" charset="0"/>
                <a:cs typeface="Arial" pitchFamily="34" charset="0"/>
              </a:rPr>
              <a:t>4</a:t>
            </a:r>
            <a:endParaRPr lang="en-US" sz="2400" baseline="-25000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32" name="Straight Arrow Connector 31"/>
          <p:cNvCxnSpPr/>
          <p:nvPr/>
        </p:nvCxnSpPr>
        <p:spPr>
          <a:xfrm rot="5400000">
            <a:off x="5753417" y="1839289"/>
            <a:ext cx="368138" cy="7192"/>
          </a:xfrm>
          <a:prstGeom prst="straightConnector1">
            <a:avLst/>
          </a:prstGeom>
          <a:ln w="15875">
            <a:solidFill>
              <a:schemeClr val="tx1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Box 32"/>
          <p:cNvSpPr txBox="1"/>
          <p:nvPr/>
        </p:nvSpPr>
        <p:spPr>
          <a:xfrm>
            <a:off x="5858608" y="1269024"/>
            <a:ext cx="381000" cy="45720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b</a:t>
            </a:r>
            <a:r>
              <a:rPr lang="en-US" sz="2400" baseline="-25000" dirty="0" smtClean="0">
                <a:latin typeface="Arial" pitchFamily="34" charset="0"/>
                <a:cs typeface="Arial" pitchFamily="34" charset="0"/>
              </a:rPr>
              <a:t>2</a:t>
            </a:r>
            <a:endParaRPr lang="en-US" sz="2400" baseline="-25000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34" name="Straight Arrow Connector 33"/>
          <p:cNvCxnSpPr>
            <a:endCxn id="27" idx="3"/>
          </p:cNvCxnSpPr>
          <p:nvPr/>
        </p:nvCxnSpPr>
        <p:spPr>
          <a:xfrm flipV="1">
            <a:off x="5257593" y="2477849"/>
            <a:ext cx="508044" cy="129871"/>
          </a:xfrm>
          <a:prstGeom prst="straightConnector1">
            <a:avLst/>
          </a:prstGeom>
          <a:ln w="15875">
            <a:solidFill>
              <a:schemeClr val="tx1"/>
            </a:solidFill>
            <a:headEnd type="none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>
            <a:endCxn id="27" idx="1"/>
          </p:cNvCxnSpPr>
          <p:nvPr/>
        </p:nvCxnSpPr>
        <p:spPr>
          <a:xfrm>
            <a:off x="5257593" y="1916191"/>
            <a:ext cx="508044" cy="184487"/>
          </a:xfrm>
          <a:prstGeom prst="straightConnector1">
            <a:avLst/>
          </a:prstGeom>
          <a:ln w="15875">
            <a:solidFill>
              <a:schemeClr val="tx1"/>
            </a:solidFill>
            <a:headEnd type="none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Oval 35"/>
          <p:cNvSpPr>
            <a:spLocks noChangeAspect="1"/>
          </p:cNvSpPr>
          <p:nvPr/>
        </p:nvSpPr>
        <p:spPr>
          <a:xfrm>
            <a:off x="3783772" y="1667443"/>
            <a:ext cx="473368" cy="533399"/>
          </a:xfrm>
          <a:prstGeom prst="ellipse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t" anchorCtr="0">
            <a:noAutofit/>
          </a:bodyPr>
          <a:lstStyle/>
          <a:p>
            <a:pPr algn="ctr"/>
            <a:r>
              <a:rPr lang="el-GR" sz="2400" dirty="0" smtClean="0">
                <a:solidFill>
                  <a:schemeClr val="tx1"/>
                </a:solidFill>
                <a:latin typeface="Times New Roman"/>
                <a:cs typeface="Times New Roman"/>
              </a:rPr>
              <a:t>φ</a:t>
            </a:r>
            <a:r>
              <a:rPr lang="en-US" sz="2400" baseline="-25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1</a:t>
            </a:r>
            <a:endParaRPr lang="en-US" sz="2400" baseline="-25000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37" name="Straight Arrow Connector 36"/>
          <p:cNvCxnSpPr>
            <a:stCxn id="12" idx="6"/>
            <a:endCxn id="36" idx="2"/>
          </p:cNvCxnSpPr>
          <p:nvPr/>
        </p:nvCxnSpPr>
        <p:spPr>
          <a:xfrm>
            <a:off x="3350282" y="1934142"/>
            <a:ext cx="433490" cy="1"/>
          </a:xfrm>
          <a:prstGeom prst="straightConnector1">
            <a:avLst/>
          </a:prstGeom>
          <a:ln w="15875">
            <a:solidFill>
              <a:schemeClr val="tx1"/>
            </a:solidFill>
            <a:headEnd type="none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TextBox 41"/>
          <p:cNvSpPr txBox="1"/>
          <p:nvPr/>
        </p:nvSpPr>
        <p:spPr>
          <a:xfrm>
            <a:off x="3436524" y="1837592"/>
            <a:ext cx="381000" cy="45720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v</a:t>
            </a:r>
            <a:r>
              <a:rPr lang="en-US" sz="2400" baseline="-25000" dirty="0" smtClean="0">
                <a:latin typeface="Arial" pitchFamily="34" charset="0"/>
                <a:cs typeface="Arial" pitchFamily="34" charset="0"/>
              </a:rPr>
              <a:t>1</a:t>
            </a:r>
            <a:endParaRPr lang="en-US" sz="2400" baseline="-25000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43" name="Straight Arrow Connector 42"/>
          <p:cNvCxnSpPr/>
          <p:nvPr/>
        </p:nvCxnSpPr>
        <p:spPr>
          <a:xfrm>
            <a:off x="7076540" y="2269850"/>
            <a:ext cx="533400" cy="1588"/>
          </a:xfrm>
          <a:prstGeom prst="straightConnector1">
            <a:avLst/>
          </a:prstGeom>
          <a:ln w="15875">
            <a:solidFill>
              <a:schemeClr val="tx1"/>
            </a:solidFill>
            <a:headEnd type="none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TextBox 43"/>
          <p:cNvSpPr txBox="1"/>
          <p:nvPr/>
        </p:nvSpPr>
        <p:spPr>
          <a:xfrm>
            <a:off x="7746024" y="2039816"/>
            <a:ext cx="381000" cy="45720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x</a:t>
            </a:r>
            <a:r>
              <a:rPr lang="en-US" sz="2400" baseline="-25000" dirty="0" smtClean="0">
                <a:latin typeface="Arial" pitchFamily="34" charset="0"/>
                <a:cs typeface="Arial" pitchFamily="34" charset="0"/>
              </a:rPr>
              <a:t>5</a:t>
            </a:r>
            <a:endParaRPr lang="en-US" sz="2400" baseline="-25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5" name="Oval 44"/>
          <p:cNvSpPr>
            <a:spLocks noChangeAspect="1"/>
          </p:cNvSpPr>
          <p:nvPr/>
        </p:nvSpPr>
        <p:spPr>
          <a:xfrm>
            <a:off x="6603172" y="2015373"/>
            <a:ext cx="473368" cy="533399"/>
          </a:xfrm>
          <a:prstGeom prst="ellipse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t" anchorCtr="0">
            <a:noAutofit/>
          </a:bodyPr>
          <a:lstStyle/>
          <a:p>
            <a:pPr algn="ctr"/>
            <a:r>
              <a:rPr lang="el-GR" sz="2400" dirty="0" smtClean="0">
                <a:solidFill>
                  <a:schemeClr val="tx1"/>
                </a:solidFill>
                <a:latin typeface="Times New Roman"/>
                <a:cs typeface="Times New Roman"/>
              </a:rPr>
              <a:t>φ</a:t>
            </a:r>
            <a:r>
              <a:rPr lang="en-US" sz="2400" baseline="-25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2</a:t>
            </a:r>
            <a:endParaRPr lang="en-US" sz="2400" baseline="-25000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46" name="Straight Arrow Connector 45"/>
          <p:cNvCxnSpPr>
            <a:endCxn id="45" idx="2"/>
          </p:cNvCxnSpPr>
          <p:nvPr/>
        </p:nvCxnSpPr>
        <p:spPr>
          <a:xfrm>
            <a:off x="6169682" y="2282072"/>
            <a:ext cx="433490" cy="1"/>
          </a:xfrm>
          <a:prstGeom prst="straightConnector1">
            <a:avLst/>
          </a:prstGeom>
          <a:ln w="15875">
            <a:solidFill>
              <a:schemeClr val="tx1"/>
            </a:solidFill>
            <a:headEnd type="none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TextBox 46"/>
          <p:cNvSpPr txBox="1"/>
          <p:nvPr/>
        </p:nvSpPr>
        <p:spPr>
          <a:xfrm>
            <a:off x="6255924" y="2203936"/>
            <a:ext cx="381000" cy="45720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v</a:t>
            </a:r>
            <a:r>
              <a:rPr lang="en-US" sz="2400" baseline="-25000" dirty="0" smtClean="0">
                <a:latin typeface="Arial" pitchFamily="34" charset="0"/>
                <a:cs typeface="Arial" pitchFamily="34" charset="0"/>
              </a:rPr>
              <a:t>2</a:t>
            </a:r>
            <a:endParaRPr lang="en-US" sz="2400" baseline="-2500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48" name="Table 47"/>
          <p:cNvGraphicFramePr>
            <a:graphicFrameLocks noGrp="1"/>
          </p:cNvGraphicFramePr>
          <p:nvPr/>
        </p:nvGraphicFramePr>
        <p:xfrm>
          <a:off x="388186" y="3124200"/>
          <a:ext cx="8448391" cy="1854200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2328343"/>
                <a:gridCol w="651936"/>
                <a:gridCol w="420624"/>
                <a:gridCol w="420624"/>
                <a:gridCol w="420624"/>
                <a:gridCol w="420624"/>
                <a:gridCol w="420624"/>
                <a:gridCol w="420624"/>
                <a:gridCol w="420624"/>
                <a:gridCol w="420624"/>
                <a:gridCol w="420624"/>
                <a:gridCol w="420624"/>
                <a:gridCol w="420624"/>
                <a:gridCol w="420624"/>
                <a:gridCol w="420624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latin typeface="Arial" pitchFamily="34" charset="0"/>
                          <a:cs typeface="Arial" pitchFamily="34" charset="0"/>
                        </a:rPr>
                        <a:t>equation</a:t>
                      </a:r>
                      <a:endParaRPr lang="en-US" sz="24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spc="-150" dirty="0" err="1" smtClean="0">
                          <a:latin typeface="Arial" pitchFamily="34" charset="0"/>
                          <a:cs typeface="Arial" pitchFamily="34" charset="0"/>
                        </a:rPr>
                        <a:t>serv</a:t>
                      </a:r>
                      <a:endParaRPr lang="en-US" sz="2400" b="1" spc="-15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latin typeface="Arial" pitchFamily="34" charset="0"/>
                          <a:cs typeface="Arial" pitchFamily="34" charset="0"/>
                        </a:rPr>
                        <a:t>x</a:t>
                      </a:r>
                      <a:r>
                        <a:rPr lang="en-US" sz="2400" b="1" baseline="-25000" dirty="0" smtClean="0"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  <a:endParaRPr lang="en-US" sz="24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latin typeface="Arial" pitchFamily="34" charset="0"/>
                          <a:cs typeface="Arial" pitchFamily="34" charset="0"/>
                        </a:rPr>
                        <a:t>x</a:t>
                      </a:r>
                      <a:r>
                        <a:rPr lang="en-US" sz="2400" b="1" baseline="-25000" dirty="0" smtClean="0"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endParaRPr lang="en-US" sz="24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latin typeface="Arial" pitchFamily="34" charset="0"/>
                          <a:cs typeface="Arial" pitchFamily="34" charset="0"/>
                        </a:rPr>
                        <a:t>x</a:t>
                      </a:r>
                      <a:r>
                        <a:rPr lang="en-US" sz="2400" b="1" baseline="-25000" dirty="0" smtClean="0"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  <a:endParaRPr lang="en-US" sz="24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latin typeface="Arial" pitchFamily="34" charset="0"/>
                          <a:cs typeface="Arial" pitchFamily="34" charset="0"/>
                        </a:rPr>
                        <a:t>x</a:t>
                      </a:r>
                      <a:r>
                        <a:rPr lang="en-US" sz="2400" b="1" baseline="-25000" dirty="0" smtClean="0">
                          <a:latin typeface="Arial" pitchFamily="34" charset="0"/>
                          <a:cs typeface="Arial" pitchFamily="34" charset="0"/>
                        </a:rPr>
                        <a:t>4</a:t>
                      </a:r>
                      <a:endParaRPr lang="en-US" sz="24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latin typeface="Arial" pitchFamily="34" charset="0"/>
                          <a:cs typeface="Arial" pitchFamily="34" charset="0"/>
                        </a:rPr>
                        <a:t>x</a:t>
                      </a:r>
                      <a:r>
                        <a:rPr lang="en-US" sz="2400" b="1" baseline="-25000" dirty="0" smtClean="0">
                          <a:latin typeface="Arial" pitchFamily="34" charset="0"/>
                          <a:cs typeface="Arial" pitchFamily="34" charset="0"/>
                        </a:rPr>
                        <a:t>5</a:t>
                      </a:r>
                      <a:endParaRPr lang="en-US" sz="24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baseline="0" dirty="0" smtClean="0">
                          <a:latin typeface="Arial" pitchFamily="34" charset="0"/>
                          <a:cs typeface="Arial" pitchFamily="34" charset="0"/>
                        </a:rPr>
                        <a:t>w</a:t>
                      </a:r>
                      <a:r>
                        <a:rPr lang="en-US" sz="2400" b="1" baseline="-25000" dirty="0" smtClean="0"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  <a:endParaRPr lang="en-US" sz="24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baseline="0" dirty="0" smtClean="0">
                          <a:latin typeface="Arial" pitchFamily="34" charset="0"/>
                          <a:cs typeface="Arial" pitchFamily="34" charset="0"/>
                        </a:rPr>
                        <a:t>w</a:t>
                      </a:r>
                      <a:r>
                        <a:rPr lang="en-US" sz="2400" b="1" baseline="-25000" dirty="0" smtClean="0"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endParaRPr lang="en-US" sz="24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baseline="0" dirty="0" smtClean="0">
                          <a:latin typeface="Arial" pitchFamily="34" charset="0"/>
                          <a:cs typeface="Arial" pitchFamily="34" charset="0"/>
                        </a:rPr>
                        <a:t>w</a:t>
                      </a:r>
                      <a:r>
                        <a:rPr lang="en-US" sz="2400" b="1" baseline="-25000" dirty="0" smtClean="0"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  <a:endParaRPr lang="en-US" sz="24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baseline="0" dirty="0" smtClean="0">
                          <a:latin typeface="Arial" pitchFamily="34" charset="0"/>
                          <a:cs typeface="Arial" pitchFamily="34" charset="0"/>
                        </a:rPr>
                        <a:t>w</a:t>
                      </a:r>
                      <a:r>
                        <a:rPr lang="en-US" sz="2400" b="1" baseline="-25000" dirty="0" smtClean="0">
                          <a:latin typeface="Arial" pitchFamily="34" charset="0"/>
                          <a:cs typeface="Arial" pitchFamily="34" charset="0"/>
                        </a:rPr>
                        <a:t>4</a:t>
                      </a:r>
                      <a:endParaRPr lang="en-US" sz="24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baseline="0" dirty="0" smtClean="0">
                          <a:latin typeface="Arial" pitchFamily="34" charset="0"/>
                          <a:cs typeface="Arial" pitchFamily="34" charset="0"/>
                        </a:rPr>
                        <a:t>b</a:t>
                      </a:r>
                      <a:r>
                        <a:rPr lang="en-US" sz="2400" b="1" baseline="-25000" dirty="0" smtClean="0"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  <a:endParaRPr lang="en-US" sz="24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baseline="0" dirty="0" smtClean="0">
                          <a:latin typeface="Arial" pitchFamily="34" charset="0"/>
                          <a:cs typeface="Arial" pitchFamily="34" charset="0"/>
                        </a:rPr>
                        <a:t>b</a:t>
                      </a:r>
                      <a:r>
                        <a:rPr lang="en-US" sz="2400" b="1" baseline="-25000" dirty="0" smtClean="0"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endParaRPr lang="en-US" sz="2400" b="1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baseline="0" dirty="0" smtClean="0">
                          <a:latin typeface="Arial" pitchFamily="34" charset="0"/>
                          <a:cs typeface="Arial" pitchFamily="34" charset="0"/>
                        </a:rPr>
                        <a:t>v</a:t>
                      </a:r>
                      <a:r>
                        <a:rPr lang="en-US" sz="2400" b="1" baseline="-25000" dirty="0" smtClean="0"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  <a:endParaRPr lang="en-US" sz="2400" b="1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baseline="0" dirty="0" smtClean="0">
                          <a:latin typeface="Arial" pitchFamily="34" charset="0"/>
                          <a:cs typeface="Arial" pitchFamily="34" charset="0"/>
                        </a:rPr>
                        <a:t>v</a:t>
                      </a:r>
                      <a:r>
                        <a:rPr lang="en-US" sz="2400" b="1" baseline="-25000" dirty="0" smtClean="0"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endParaRPr lang="en-US" sz="24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v</a:t>
                      </a:r>
                      <a:r>
                        <a:rPr lang="en-US" sz="2400" baseline="-25000" dirty="0" smtClean="0"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=w</a:t>
                      </a:r>
                      <a:r>
                        <a:rPr lang="en-US" sz="2400" baseline="-25000" dirty="0" smtClean="0"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x</a:t>
                      </a:r>
                      <a:r>
                        <a:rPr lang="en-US" sz="2400" baseline="-25000" dirty="0" smtClean="0"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+w</a:t>
                      </a:r>
                      <a:r>
                        <a:rPr lang="en-US" sz="2400" baseline="-25000" dirty="0" smtClean="0"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x</a:t>
                      </a:r>
                      <a:r>
                        <a:rPr lang="en-US" sz="2400" baseline="-25000" dirty="0" smtClean="0"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+b</a:t>
                      </a:r>
                      <a:r>
                        <a:rPr lang="en-US" sz="2400" baseline="-25000" dirty="0" smtClean="0"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  <a:endParaRPr lang="en-US" sz="2400" baseline="-25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ILF</a:t>
                      </a:r>
                      <a:r>
                        <a:rPr lang="en-US" sz="2400" baseline="-25000" dirty="0" smtClean="0"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  <a:endParaRPr lang="en-US" sz="2400" baseline="-25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aseline="0" dirty="0" smtClean="0">
                          <a:latin typeface="Arial" pitchFamily="34" charset="0"/>
                          <a:cs typeface="Arial" pitchFamily="34" charset="0"/>
                        </a:rPr>
                        <a:t>x</a:t>
                      </a:r>
                      <a:r>
                        <a:rPr lang="en-US" sz="2400" baseline="-25000" dirty="0" smtClean="0"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=</a:t>
                      </a:r>
                      <a:r>
                        <a:rPr lang="el-GR" sz="2400" dirty="0" smtClean="0">
                          <a:latin typeface="Times New Roman"/>
                          <a:cs typeface="Times New Roman"/>
                        </a:rPr>
                        <a:t>φ</a:t>
                      </a:r>
                      <a:r>
                        <a:rPr lang="en-US" sz="2400" baseline="-25000" dirty="0" smtClean="0"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  <a:r>
                        <a:rPr lang="en-US" sz="2400" baseline="0" dirty="0" smtClean="0">
                          <a:latin typeface="Arial" pitchFamily="34" charset="0"/>
                          <a:cs typeface="Arial" pitchFamily="34" charset="0"/>
                        </a:rPr>
                        <a:t>(v</a:t>
                      </a:r>
                      <a:r>
                        <a:rPr lang="en-US" sz="2400" baseline="-25000" dirty="0" smtClean="0"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  <a:r>
                        <a:rPr lang="en-US" sz="2400" baseline="0" dirty="0" smtClean="0">
                          <a:latin typeface="Arial" pitchFamily="34" charset="0"/>
                          <a:cs typeface="Arial" pitchFamily="34" charset="0"/>
                        </a:rPr>
                        <a:t>)</a:t>
                      </a:r>
                      <a:endParaRPr lang="en-US" sz="2400" baseline="-25000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2400" dirty="0" smtClean="0">
                          <a:latin typeface="Times New Roman"/>
                          <a:cs typeface="Times New Roman"/>
                        </a:rPr>
                        <a:t>φ</a:t>
                      </a:r>
                      <a:r>
                        <a:rPr lang="en-US" sz="2400" baseline="-25000" dirty="0" smtClean="0"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endParaRPr lang="en-US" sz="24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endParaRPr lang="en-US" sz="24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v</a:t>
                      </a:r>
                      <a:r>
                        <a:rPr lang="en-US" sz="2400" baseline="-25000" dirty="0" smtClean="0"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=w</a:t>
                      </a:r>
                      <a:r>
                        <a:rPr lang="en-US" sz="2400" baseline="-25000" dirty="0" smtClean="0"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x</a:t>
                      </a:r>
                      <a:r>
                        <a:rPr lang="en-US" sz="2400" baseline="-25000" dirty="0" smtClean="0"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+w</a:t>
                      </a:r>
                      <a:r>
                        <a:rPr lang="en-US" sz="2400" baseline="-25000" dirty="0" smtClean="0">
                          <a:latin typeface="Arial" pitchFamily="34" charset="0"/>
                          <a:cs typeface="Arial" pitchFamily="34" charset="0"/>
                        </a:rPr>
                        <a:t>4</a:t>
                      </a:r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x</a:t>
                      </a:r>
                      <a:r>
                        <a:rPr lang="en-US" sz="2400" baseline="-25000" dirty="0" smtClean="0">
                          <a:latin typeface="Arial" pitchFamily="34" charset="0"/>
                          <a:cs typeface="Arial" pitchFamily="34" charset="0"/>
                        </a:rPr>
                        <a:t>4</a:t>
                      </a:r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+b</a:t>
                      </a:r>
                      <a:r>
                        <a:rPr lang="en-US" sz="2400" baseline="-25000" dirty="0" smtClean="0"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ILF</a:t>
                      </a:r>
                      <a:r>
                        <a:rPr lang="en-US" sz="2400" baseline="-25000" dirty="0" smtClean="0"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endParaRPr lang="en-US" sz="2400" baseline="-25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endParaRPr lang="en-US" sz="24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sz="2400" baseline="0" dirty="0" smtClean="0">
                          <a:latin typeface="Arial" pitchFamily="34" charset="0"/>
                          <a:cs typeface="Arial" pitchFamily="34" charset="0"/>
                        </a:rPr>
                        <a:t>x</a:t>
                      </a:r>
                      <a:r>
                        <a:rPr lang="en-US" sz="2400" baseline="-25000" dirty="0" smtClean="0">
                          <a:latin typeface="Arial" pitchFamily="34" charset="0"/>
                          <a:cs typeface="Arial" pitchFamily="34" charset="0"/>
                        </a:rPr>
                        <a:t>5</a:t>
                      </a:r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=</a:t>
                      </a:r>
                      <a:r>
                        <a:rPr lang="el-GR" sz="2400" dirty="0" smtClean="0">
                          <a:latin typeface="Times New Roman"/>
                          <a:cs typeface="Times New Roman"/>
                        </a:rPr>
                        <a:t>φ</a:t>
                      </a:r>
                      <a:r>
                        <a:rPr lang="en-US" sz="2400" baseline="-25000" dirty="0" smtClean="0"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r>
                        <a:rPr lang="en-US" sz="2400" baseline="0" dirty="0" smtClean="0">
                          <a:latin typeface="Arial" pitchFamily="34" charset="0"/>
                          <a:cs typeface="Arial" pitchFamily="34" charset="0"/>
                        </a:rPr>
                        <a:t>(v</a:t>
                      </a:r>
                      <a:r>
                        <a:rPr lang="en-US" sz="2400" baseline="-25000" dirty="0" smtClean="0"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r>
                        <a:rPr lang="en-US" sz="2400" baseline="0" dirty="0" smtClean="0">
                          <a:latin typeface="Arial" pitchFamily="34" charset="0"/>
                          <a:cs typeface="Arial" pitchFamily="34" charset="0"/>
                        </a:rPr>
                        <a:t>)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2400" dirty="0" smtClean="0">
                          <a:latin typeface="Times New Roman"/>
                          <a:cs typeface="Times New Roman"/>
                        </a:rPr>
                        <a:t>φ</a:t>
                      </a:r>
                      <a:r>
                        <a:rPr lang="en-US" sz="2400" baseline="-25000" dirty="0" smtClean="0"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/>
                </a:tc>
              </a:tr>
            </a:tbl>
          </a:graphicData>
        </a:graphic>
      </p:graphicFrame>
      <p:sp>
        <p:nvSpPr>
          <p:cNvPr id="49" name="Title 1"/>
          <p:cNvSpPr txBox="1">
            <a:spLocks/>
          </p:cNvSpPr>
          <p:nvPr/>
        </p:nvSpPr>
        <p:spPr>
          <a:xfrm>
            <a:off x="355122" y="228600"/>
            <a:ext cx="8382000" cy="6096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600" u="sng" dirty="0" smtClean="0">
                <a:latin typeface="Arial" pitchFamily="34" charset="0"/>
                <a:ea typeface="+mj-ea"/>
                <a:cs typeface="Arial" pitchFamily="34" charset="0"/>
              </a:rPr>
              <a:t>Converting a neural network to MMC</a:t>
            </a:r>
            <a:r>
              <a:rPr kumimoji="0" lang="en-US" sz="3600" b="0" i="0" u="sng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</a:t>
            </a:r>
            <a:endParaRPr kumimoji="0" lang="en-US" sz="3600" b="0" i="0" u="sng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graphicFrame>
        <p:nvGraphicFramePr>
          <p:cNvPr id="38" name="Table 37"/>
          <p:cNvGraphicFramePr>
            <a:graphicFrameLocks noGrp="1"/>
          </p:cNvGraphicFramePr>
          <p:nvPr/>
        </p:nvGraphicFramePr>
        <p:xfrm>
          <a:off x="389714" y="5430520"/>
          <a:ext cx="8449056" cy="7416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322576"/>
                <a:gridCol w="658368"/>
                <a:gridCol w="420624"/>
                <a:gridCol w="420624"/>
                <a:gridCol w="420624"/>
                <a:gridCol w="420624"/>
                <a:gridCol w="420624"/>
                <a:gridCol w="420624"/>
                <a:gridCol w="420624"/>
                <a:gridCol w="420624"/>
                <a:gridCol w="420624"/>
                <a:gridCol w="420624"/>
                <a:gridCol w="420624"/>
                <a:gridCol w="420624"/>
                <a:gridCol w="420624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latin typeface="Arial" pitchFamily="34" charset="0"/>
                          <a:cs typeface="Arial" pitchFamily="34" charset="0"/>
                        </a:rPr>
                        <a:t>equation</a:t>
                      </a:r>
                      <a:endParaRPr lang="en-US" sz="24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err="1" smtClean="0">
                          <a:latin typeface="Arial" pitchFamily="34" charset="0"/>
                          <a:cs typeface="Arial" pitchFamily="34" charset="0"/>
                        </a:rPr>
                        <a:t>serv</a:t>
                      </a:r>
                      <a:endParaRPr lang="en-US" sz="24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dirty="0" smtClean="0">
                          <a:latin typeface="Arial" pitchFamily="34" charset="0"/>
                          <a:cs typeface="Arial" pitchFamily="34" charset="0"/>
                        </a:rPr>
                        <a:t>x</a:t>
                      </a:r>
                      <a:r>
                        <a:rPr lang="en-US" sz="2400" b="1" baseline="-25000" dirty="0" smtClean="0"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  <a:endParaRPr lang="en-US" sz="2400" b="1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latin typeface="Arial" pitchFamily="34" charset="0"/>
                          <a:cs typeface="Arial" pitchFamily="34" charset="0"/>
                        </a:rPr>
                        <a:t>x</a:t>
                      </a:r>
                      <a:r>
                        <a:rPr lang="en-US" sz="2400" b="1" baseline="-25000" dirty="0" smtClean="0"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endParaRPr lang="en-US" sz="24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latin typeface="Arial" pitchFamily="34" charset="0"/>
                          <a:cs typeface="Arial" pitchFamily="34" charset="0"/>
                        </a:rPr>
                        <a:t>x</a:t>
                      </a:r>
                      <a:r>
                        <a:rPr lang="en-US" sz="2400" b="1" baseline="-25000" dirty="0" smtClean="0"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  <a:endParaRPr lang="en-US" sz="24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latin typeface="Arial" pitchFamily="34" charset="0"/>
                          <a:cs typeface="Arial" pitchFamily="34" charset="0"/>
                        </a:rPr>
                        <a:t>x</a:t>
                      </a:r>
                      <a:r>
                        <a:rPr lang="en-US" sz="2400" b="1" baseline="-25000" dirty="0" smtClean="0">
                          <a:latin typeface="Arial" pitchFamily="34" charset="0"/>
                          <a:cs typeface="Arial" pitchFamily="34" charset="0"/>
                        </a:rPr>
                        <a:t>4</a:t>
                      </a:r>
                      <a:endParaRPr lang="en-US" sz="24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latin typeface="Arial" pitchFamily="34" charset="0"/>
                          <a:cs typeface="Arial" pitchFamily="34" charset="0"/>
                        </a:rPr>
                        <a:t>x</a:t>
                      </a:r>
                      <a:r>
                        <a:rPr lang="en-US" sz="2400" b="1" baseline="-25000" dirty="0" smtClean="0">
                          <a:latin typeface="Arial" pitchFamily="34" charset="0"/>
                          <a:cs typeface="Arial" pitchFamily="34" charset="0"/>
                        </a:rPr>
                        <a:t>5</a:t>
                      </a:r>
                      <a:endParaRPr lang="en-US" sz="24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baseline="0" dirty="0" smtClean="0">
                          <a:latin typeface="Arial" pitchFamily="34" charset="0"/>
                          <a:cs typeface="Arial" pitchFamily="34" charset="0"/>
                        </a:rPr>
                        <a:t>w</a:t>
                      </a:r>
                      <a:r>
                        <a:rPr lang="en-US" sz="2400" b="1" baseline="-25000" dirty="0" smtClean="0"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  <a:endParaRPr lang="en-US" sz="24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baseline="0" dirty="0" smtClean="0">
                          <a:latin typeface="Arial" pitchFamily="34" charset="0"/>
                          <a:cs typeface="Arial" pitchFamily="34" charset="0"/>
                        </a:rPr>
                        <a:t>w</a:t>
                      </a:r>
                      <a:r>
                        <a:rPr lang="en-US" sz="2400" b="1" baseline="-25000" dirty="0" smtClean="0"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endParaRPr lang="en-US" sz="24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baseline="0" dirty="0" smtClean="0">
                          <a:latin typeface="Arial" pitchFamily="34" charset="0"/>
                          <a:cs typeface="Arial" pitchFamily="34" charset="0"/>
                        </a:rPr>
                        <a:t>w</a:t>
                      </a:r>
                      <a:r>
                        <a:rPr lang="en-US" sz="2400" b="1" baseline="-25000" dirty="0" smtClean="0"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  <a:endParaRPr lang="en-US" sz="24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baseline="0" dirty="0" smtClean="0">
                          <a:latin typeface="Arial" pitchFamily="34" charset="0"/>
                          <a:cs typeface="Arial" pitchFamily="34" charset="0"/>
                        </a:rPr>
                        <a:t>w</a:t>
                      </a:r>
                      <a:r>
                        <a:rPr lang="en-US" sz="2400" b="1" baseline="-25000" dirty="0" smtClean="0">
                          <a:latin typeface="Arial" pitchFamily="34" charset="0"/>
                          <a:cs typeface="Arial" pitchFamily="34" charset="0"/>
                        </a:rPr>
                        <a:t>4</a:t>
                      </a:r>
                      <a:endParaRPr lang="en-US" sz="24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baseline="0" dirty="0" smtClean="0">
                          <a:latin typeface="Arial" pitchFamily="34" charset="0"/>
                          <a:cs typeface="Arial" pitchFamily="34" charset="0"/>
                        </a:rPr>
                        <a:t>b</a:t>
                      </a:r>
                      <a:r>
                        <a:rPr lang="en-US" sz="2400" b="1" baseline="-25000" dirty="0" smtClean="0"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  <a:endParaRPr lang="en-US" sz="24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baseline="0" dirty="0" smtClean="0">
                          <a:latin typeface="Arial" pitchFamily="34" charset="0"/>
                          <a:cs typeface="Arial" pitchFamily="34" charset="0"/>
                        </a:rPr>
                        <a:t>b</a:t>
                      </a:r>
                      <a:r>
                        <a:rPr lang="en-US" sz="2400" b="1" baseline="-25000" dirty="0" smtClean="0"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endParaRPr lang="en-US" sz="24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baseline="0" dirty="0" smtClean="0">
                          <a:latin typeface="Arial" pitchFamily="34" charset="0"/>
                          <a:cs typeface="Arial" pitchFamily="34" charset="0"/>
                        </a:rPr>
                        <a:t>v</a:t>
                      </a:r>
                      <a:r>
                        <a:rPr lang="en-US" sz="2400" b="1" baseline="-25000" dirty="0" smtClean="0"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  <a:endParaRPr lang="en-US" sz="24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baseline="0" dirty="0" smtClean="0">
                          <a:latin typeface="Arial" pitchFamily="34" charset="0"/>
                          <a:cs typeface="Arial" pitchFamily="34" charset="0"/>
                        </a:rPr>
                        <a:t>v</a:t>
                      </a:r>
                      <a:r>
                        <a:rPr lang="en-US" sz="2400" b="1" baseline="-25000" dirty="0" smtClean="0"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endParaRPr lang="en-US" sz="24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entire network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400" dirty="0" err="1" smtClean="0">
                          <a:latin typeface="Arial" pitchFamily="34" charset="0"/>
                          <a:cs typeface="Arial" pitchFamily="34" charset="0"/>
                        </a:rPr>
                        <a:t>ntw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endParaRPr lang="en-US" sz="24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388186" y="1143000"/>
          <a:ext cx="8448391" cy="1854200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2328343"/>
                <a:gridCol w="651936"/>
                <a:gridCol w="420624"/>
                <a:gridCol w="420624"/>
                <a:gridCol w="420624"/>
                <a:gridCol w="420624"/>
                <a:gridCol w="420624"/>
                <a:gridCol w="420624"/>
                <a:gridCol w="420624"/>
                <a:gridCol w="420624"/>
                <a:gridCol w="420624"/>
                <a:gridCol w="420624"/>
                <a:gridCol w="420624"/>
                <a:gridCol w="420624"/>
                <a:gridCol w="420624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latin typeface="Arial" pitchFamily="34" charset="0"/>
                          <a:cs typeface="Arial" pitchFamily="34" charset="0"/>
                        </a:rPr>
                        <a:t>equation</a:t>
                      </a:r>
                      <a:endParaRPr lang="en-US" sz="24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spc="-150" dirty="0" err="1" smtClean="0">
                          <a:latin typeface="Arial" pitchFamily="34" charset="0"/>
                          <a:cs typeface="Arial" pitchFamily="34" charset="0"/>
                        </a:rPr>
                        <a:t>serv</a:t>
                      </a:r>
                      <a:endParaRPr lang="en-US" sz="2400" b="1" spc="-15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latin typeface="Arial" pitchFamily="34" charset="0"/>
                          <a:cs typeface="Arial" pitchFamily="34" charset="0"/>
                        </a:rPr>
                        <a:t>x</a:t>
                      </a:r>
                      <a:r>
                        <a:rPr lang="en-US" sz="2400" b="1" baseline="-25000" dirty="0" smtClean="0"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  <a:endParaRPr lang="en-US" sz="24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latin typeface="Arial" pitchFamily="34" charset="0"/>
                          <a:cs typeface="Arial" pitchFamily="34" charset="0"/>
                        </a:rPr>
                        <a:t>x</a:t>
                      </a:r>
                      <a:r>
                        <a:rPr lang="en-US" sz="2400" b="1" baseline="-25000" dirty="0" smtClean="0"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endParaRPr lang="en-US" sz="24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latin typeface="Arial" pitchFamily="34" charset="0"/>
                          <a:cs typeface="Arial" pitchFamily="34" charset="0"/>
                        </a:rPr>
                        <a:t>x</a:t>
                      </a:r>
                      <a:r>
                        <a:rPr lang="en-US" sz="2400" b="1" baseline="-25000" dirty="0" smtClean="0"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  <a:endParaRPr lang="en-US" sz="24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latin typeface="Arial" pitchFamily="34" charset="0"/>
                          <a:cs typeface="Arial" pitchFamily="34" charset="0"/>
                        </a:rPr>
                        <a:t>x</a:t>
                      </a:r>
                      <a:r>
                        <a:rPr lang="en-US" sz="2400" b="1" baseline="-25000" dirty="0" smtClean="0">
                          <a:latin typeface="Arial" pitchFamily="34" charset="0"/>
                          <a:cs typeface="Arial" pitchFamily="34" charset="0"/>
                        </a:rPr>
                        <a:t>4</a:t>
                      </a:r>
                      <a:endParaRPr lang="en-US" sz="24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latin typeface="Arial" pitchFamily="34" charset="0"/>
                          <a:cs typeface="Arial" pitchFamily="34" charset="0"/>
                        </a:rPr>
                        <a:t>x</a:t>
                      </a:r>
                      <a:r>
                        <a:rPr lang="en-US" sz="2400" b="1" baseline="-25000" dirty="0" smtClean="0">
                          <a:latin typeface="Arial" pitchFamily="34" charset="0"/>
                          <a:cs typeface="Arial" pitchFamily="34" charset="0"/>
                        </a:rPr>
                        <a:t>5</a:t>
                      </a:r>
                      <a:endParaRPr lang="en-US" sz="24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baseline="0" dirty="0" smtClean="0">
                          <a:latin typeface="Arial" pitchFamily="34" charset="0"/>
                          <a:cs typeface="Arial" pitchFamily="34" charset="0"/>
                        </a:rPr>
                        <a:t>w</a:t>
                      </a:r>
                      <a:r>
                        <a:rPr lang="en-US" sz="2400" b="1" baseline="-25000" dirty="0" smtClean="0"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  <a:endParaRPr lang="en-US" sz="24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baseline="0" dirty="0" smtClean="0">
                          <a:latin typeface="Arial" pitchFamily="34" charset="0"/>
                          <a:cs typeface="Arial" pitchFamily="34" charset="0"/>
                        </a:rPr>
                        <a:t>w</a:t>
                      </a:r>
                      <a:r>
                        <a:rPr lang="en-US" sz="2400" b="1" baseline="-25000" dirty="0" smtClean="0"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endParaRPr lang="en-US" sz="24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baseline="0" dirty="0" smtClean="0">
                          <a:latin typeface="Arial" pitchFamily="34" charset="0"/>
                          <a:cs typeface="Arial" pitchFamily="34" charset="0"/>
                        </a:rPr>
                        <a:t>w</a:t>
                      </a:r>
                      <a:r>
                        <a:rPr lang="en-US" sz="2400" b="1" baseline="-25000" dirty="0" smtClean="0"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  <a:endParaRPr lang="en-US" sz="24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baseline="0" dirty="0" smtClean="0">
                          <a:latin typeface="Arial" pitchFamily="34" charset="0"/>
                          <a:cs typeface="Arial" pitchFamily="34" charset="0"/>
                        </a:rPr>
                        <a:t>w</a:t>
                      </a:r>
                      <a:r>
                        <a:rPr lang="en-US" sz="2400" b="1" baseline="-25000" dirty="0" smtClean="0">
                          <a:latin typeface="Arial" pitchFamily="34" charset="0"/>
                          <a:cs typeface="Arial" pitchFamily="34" charset="0"/>
                        </a:rPr>
                        <a:t>4</a:t>
                      </a:r>
                      <a:endParaRPr lang="en-US" sz="24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baseline="0" dirty="0" smtClean="0">
                          <a:latin typeface="Arial" pitchFamily="34" charset="0"/>
                          <a:cs typeface="Arial" pitchFamily="34" charset="0"/>
                        </a:rPr>
                        <a:t>b</a:t>
                      </a:r>
                      <a:r>
                        <a:rPr lang="en-US" sz="2400" b="1" baseline="-25000" dirty="0" smtClean="0"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  <a:endParaRPr lang="en-US" sz="24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baseline="0" dirty="0" smtClean="0">
                          <a:latin typeface="Arial" pitchFamily="34" charset="0"/>
                          <a:cs typeface="Arial" pitchFamily="34" charset="0"/>
                        </a:rPr>
                        <a:t>b</a:t>
                      </a:r>
                      <a:r>
                        <a:rPr lang="en-US" sz="2400" b="1" baseline="-25000" dirty="0" smtClean="0"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endParaRPr lang="en-US" sz="2400" b="1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baseline="0" dirty="0" smtClean="0">
                          <a:latin typeface="Arial" pitchFamily="34" charset="0"/>
                          <a:cs typeface="Arial" pitchFamily="34" charset="0"/>
                        </a:rPr>
                        <a:t>v</a:t>
                      </a:r>
                      <a:r>
                        <a:rPr lang="en-US" sz="2400" b="1" baseline="-25000" dirty="0" smtClean="0"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  <a:endParaRPr lang="en-US" sz="2400" b="1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baseline="0" dirty="0" smtClean="0">
                          <a:latin typeface="Arial" pitchFamily="34" charset="0"/>
                          <a:cs typeface="Arial" pitchFamily="34" charset="0"/>
                        </a:rPr>
                        <a:t>v</a:t>
                      </a:r>
                      <a:r>
                        <a:rPr lang="en-US" sz="2400" b="1" baseline="-25000" dirty="0" smtClean="0"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endParaRPr lang="en-US" sz="24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v</a:t>
                      </a:r>
                      <a:r>
                        <a:rPr lang="en-US" sz="2400" baseline="-25000" dirty="0" smtClean="0"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=w</a:t>
                      </a:r>
                      <a:r>
                        <a:rPr lang="en-US" sz="2400" baseline="-25000" dirty="0" smtClean="0"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x</a:t>
                      </a:r>
                      <a:r>
                        <a:rPr lang="en-US" sz="2400" baseline="-25000" dirty="0" smtClean="0"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+w</a:t>
                      </a:r>
                      <a:r>
                        <a:rPr lang="en-US" sz="2400" baseline="-25000" dirty="0" smtClean="0"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x</a:t>
                      </a:r>
                      <a:r>
                        <a:rPr lang="en-US" sz="2400" baseline="-25000" dirty="0" smtClean="0"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+b</a:t>
                      </a:r>
                      <a:r>
                        <a:rPr lang="en-US" sz="2400" baseline="-25000" dirty="0" smtClean="0"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  <a:endParaRPr lang="en-US" sz="2400" baseline="-25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ILF1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aseline="0" dirty="0" smtClean="0">
                          <a:latin typeface="Arial" pitchFamily="34" charset="0"/>
                          <a:cs typeface="Arial" pitchFamily="34" charset="0"/>
                        </a:rPr>
                        <a:t>x</a:t>
                      </a:r>
                      <a:r>
                        <a:rPr lang="en-US" sz="2400" baseline="-25000" dirty="0" smtClean="0"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=</a:t>
                      </a:r>
                      <a:r>
                        <a:rPr lang="el-GR" sz="2400" dirty="0" smtClean="0">
                          <a:latin typeface="Times New Roman"/>
                          <a:cs typeface="Times New Roman"/>
                        </a:rPr>
                        <a:t>φ</a:t>
                      </a:r>
                      <a:r>
                        <a:rPr lang="en-US" sz="2400" baseline="-25000" dirty="0" smtClean="0"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  <a:r>
                        <a:rPr lang="en-US" sz="2400" baseline="0" dirty="0" smtClean="0">
                          <a:latin typeface="Arial" pitchFamily="34" charset="0"/>
                          <a:cs typeface="Arial" pitchFamily="34" charset="0"/>
                        </a:rPr>
                        <a:t>(v</a:t>
                      </a:r>
                      <a:r>
                        <a:rPr lang="en-US" sz="2400" baseline="-25000" dirty="0" smtClean="0"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  <a:r>
                        <a:rPr lang="en-US" sz="2400" baseline="0" dirty="0" smtClean="0">
                          <a:latin typeface="Arial" pitchFamily="34" charset="0"/>
                          <a:cs typeface="Arial" pitchFamily="34" charset="0"/>
                        </a:rPr>
                        <a:t>)</a:t>
                      </a:r>
                      <a:endParaRPr lang="en-US" sz="2400" baseline="-25000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2400" dirty="0" smtClean="0">
                          <a:latin typeface="Times New Roman"/>
                          <a:cs typeface="Times New Roman"/>
                        </a:rPr>
                        <a:t>φ</a:t>
                      </a:r>
                      <a:r>
                        <a:rPr lang="en-US" sz="2400" baseline="-25000" dirty="0" smtClean="0"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endParaRPr lang="en-US" sz="24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endParaRPr lang="en-US" sz="24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v</a:t>
                      </a:r>
                      <a:r>
                        <a:rPr lang="en-US" sz="2400" baseline="-25000" dirty="0" smtClean="0"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=w</a:t>
                      </a:r>
                      <a:r>
                        <a:rPr lang="en-US" sz="2400" baseline="-25000" dirty="0" smtClean="0"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x</a:t>
                      </a:r>
                      <a:r>
                        <a:rPr lang="en-US" sz="2400" baseline="-25000" dirty="0" smtClean="0"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+w</a:t>
                      </a:r>
                      <a:r>
                        <a:rPr lang="en-US" sz="2400" baseline="-25000" dirty="0" smtClean="0">
                          <a:latin typeface="Arial" pitchFamily="34" charset="0"/>
                          <a:cs typeface="Arial" pitchFamily="34" charset="0"/>
                        </a:rPr>
                        <a:t>4</a:t>
                      </a:r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x</a:t>
                      </a:r>
                      <a:r>
                        <a:rPr lang="en-US" sz="2400" baseline="-25000" dirty="0" smtClean="0">
                          <a:latin typeface="Arial" pitchFamily="34" charset="0"/>
                          <a:cs typeface="Arial" pitchFamily="34" charset="0"/>
                        </a:rPr>
                        <a:t>4</a:t>
                      </a:r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+b</a:t>
                      </a:r>
                      <a:r>
                        <a:rPr lang="en-US" sz="2400" baseline="-25000" dirty="0" smtClean="0"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ILF2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endParaRPr lang="en-US" sz="24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sz="2400" baseline="0" dirty="0" smtClean="0">
                          <a:latin typeface="Arial" pitchFamily="34" charset="0"/>
                          <a:cs typeface="Arial" pitchFamily="34" charset="0"/>
                        </a:rPr>
                        <a:t>x</a:t>
                      </a:r>
                      <a:r>
                        <a:rPr lang="en-US" sz="2400" baseline="-25000" dirty="0" smtClean="0">
                          <a:latin typeface="Arial" pitchFamily="34" charset="0"/>
                          <a:cs typeface="Arial" pitchFamily="34" charset="0"/>
                        </a:rPr>
                        <a:t>5</a:t>
                      </a:r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=</a:t>
                      </a:r>
                      <a:r>
                        <a:rPr lang="el-GR" sz="2400" dirty="0" smtClean="0">
                          <a:latin typeface="Times New Roman"/>
                          <a:cs typeface="Times New Roman"/>
                        </a:rPr>
                        <a:t>φ</a:t>
                      </a:r>
                      <a:r>
                        <a:rPr lang="en-US" sz="2400" baseline="-25000" dirty="0" smtClean="0"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r>
                        <a:rPr lang="en-US" sz="2400" baseline="0" dirty="0" smtClean="0">
                          <a:latin typeface="Arial" pitchFamily="34" charset="0"/>
                          <a:cs typeface="Arial" pitchFamily="34" charset="0"/>
                        </a:rPr>
                        <a:t>(v</a:t>
                      </a:r>
                      <a:r>
                        <a:rPr lang="en-US" sz="2400" baseline="-25000" dirty="0" smtClean="0"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r>
                        <a:rPr lang="en-US" sz="2400" baseline="0" dirty="0" smtClean="0">
                          <a:latin typeface="Arial" pitchFamily="34" charset="0"/>
                          <a:cs typeface="Arial" pitchFamily="34" charset="0"/>
                        </a:rPr>
                        <a:t>)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2400" dirty="0" smtClean="0">
                          <a:latin typeface="Times New Roman"/>
                          <a:cs typeface="Times New Roman"/>
                        </a:rPr>
                        <a:t>φ</a:t>
                      </a:r>
                      <a:r>
                        <a:rPr lang="en-US" sz="2400" baseline="-25000" dirty="0" smtClean="0"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/>
                </a:tc>
              </a:tr>
            </a:tbl>
          </a:graphicData>
        </a:graphic>
      </p:graphicFrame>
      <p:sp>
        <p:nvSpPr>
          <p:cNvPr id="5" name="Title 1"/>
          <p:cNvSpPr txBox="1">
            <a:spLocks/>
          </p:cNvSpPr>
          <p:nvPr/>
        </p:nvSpPr>
        <p:spPr>
          <a:xfrm>
            <a:off x="355122" y="152400"/>
            <a:ext cx="8382000" cy="6096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600" u="sng" dirty="0" smtClean="0">
                <a:latin typeface="Arial" pitchFamily="34" charset="0"/>
                <a:ea typeface="+mj-ea"/>
                <a:cs typeface="Arial" pitchFamily="34" charset="0"/>
              </a:rPr>
              <a:t>MMC as new type of neural network</a:t>
            </a:r>
            <a:endParaRPr kumimoji="0" lang="en-US" sz="3600" b="0" i="0" u="sng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33400" y="3557587"/>
            <a:ext cx="8229600" cy="246221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3200" dirty="0" smtClean="0">
                <a:latin typeface="Arial" pitchFamily="34" charset="0"/>
                <a:cs typeface="Arial" pitchFamily="34" charset="0"/>
              </a:rPr>
              <a:t>● MMC is equivalent to the equations</a:t>
            </a:r>
            <a:br>
              <a:rPr lang="en-US" sz="3200" dirty="0" smtClean="0">
                <a:latin typeface="Arial" pitchFamily="34" charset="0"/>
                <a:cs typeface="Arial" pitchFamily="34" charset="0"/>
              </a:rPr>
            </a:br>
            <a:r>
              <a:rPr lang="en-US" sz="3200" dirty="0" smtClean="0">
                <a:latin typeface="Arial" pitchFamily="34" charset="0"/>
                <a:cs typeface="Arial" pitchFamily="34" charset="0"/>
              </a:rPr>
              <a:t>● MMC supports 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all ANN features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.</a:t>
            </a:r>
            <a:endParaRPr lang="en-US" sz="32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3200" dirty="0" smtClean="0">
                <a:latin typeface="Arial" pitchFamily="34" charset="0"/>
                <a:cs typeface="Arial" pitchFamily="34" charset="0"/>
              </a:rPr>
              <a:t>● In addition, MMC supports global features </a:t>
            </a:r>
            <a:br>
              <a:rPr lang="en-US" sz="3200" dirty="0" smtClean="0">
                <a:latin typeface="Arial" pitchFamily="34" charset="0"/>
                <a:cs typeface="Arial" pitchFamily="34" charset="0"/>
              </a:rPr>
            </a:br>
            <a:r>
              <a:rPr lang="en-US" sz="3200" dirty="0" smtClean="0">
                <a:latin typeface="Arial" pitchFamily="34" charset="0"/>
                <a:cs typeface="Arial" pitchFamily="34" charset="0"/>
              </a:rPr>
              <a:t>   </a:t>
            </a:r>
            <a:r>
              <a:rPr lang="en-US" sz="3200" spc="-40" dirty="0" smtClean="0">
                <a:latin typeface="Arial" pitchFamily="34" charset="0"/>
                <a:cs typeface="Arial" pitchFamily="34" charset="0"/>
              </a:rPr>
              <a:t>such as network structure and organization,</a:t>
            </a:r>
            <a:r>
              <a:rPr lang="en-US" sz="3200" spc="-70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US" sz="3200" spc="-70" dirty="0" smtClean="0">
                <a:latin typeface="Arial" pitchFamily="34" charset="0"/>
                <a:cs typeface="Arial" pitchFamily="34" charset="0"/>
              </a:rPr>
            </a:br>
            <a:r>
              <a:rPr lang="en-US" sz="3200" spc="-70" dirty="0" smtClean="0">
                <a:latin typeface="Arial" pitchFamily="34" charset="0"/>
                <a:cs typeface="Arial" pitchFamily="34" charset="0"/>
              </a:rPr>
              <a:t>   objects and ontologies.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381000" y="1371600"/>
            <a:ext cx="8382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sng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The Scope Constriction Algorithm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000" dirty="0" smtClean="0">
                <a:latin typeface="Arial" pitchFamily="34" charset="0"/>
                <a:ea typeface="+mj-ea"/>
                <a:cs typeface="Arial" pitchFamily="34" charset="0"/>
              </a:rPr>
              <a:t>(SCA)</a:t>
            </a: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838200" y="3505200"/>
            <a:ext cx="73152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Arial" pitchFamily="34" charset="0"/>
                <a:cs typeface="Arial" pitchFamily="34" charset="0"/>
              </a:rPr>
              <a:t>SCA organizes information into objects and reveals the natural ontology of the system. 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1915392" y="558807"/>
          <a:ext cx="6063912" cy="609598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36884"/>
                <a:gridCol w="336884"/>
                <a:gridCol w="336884"/>
                <a:gridCol w="336884"/>
                <a:gridCol w="336884"/>
                <a:gridCol w="336884"/>
                <a:gridCol w="336884"/>
                <a:gridCol w="336884"/>
                <a:gridCol w="336884"/>
                <a:gridCol w="336884"/>
                <a:gridCol w="336884"/>
                <a:gridCol w="336884"/>
                <a:gridCol w="336884"/>
                <a:gridCol w="336884"/>
                <a:gridCol w="336884"/>
                <a:gridCol w="336884"/>
                <a:gridCol w="336884"/>
                <a:gridCol w="336884"/>
              </a:tblGrid>
              <a:tr h="338666">
                <a:tc>
                  <a:txBody>
                    <a:bodyPr/>
                    <a:lstStyle/>
                    <a:p>
                      <a:r>
                        <a:rPr lang="en-US" sz="2200" dirty="0" smtClean="0"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8666"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dirty="0" smtClean="0"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8666"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dirty="0" smtClean="0"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8666"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dirty="0" smtClean="0"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8666"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dirty="0" smtClean="0"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kern="120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8666"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kern="1200" dirty="0" smtClean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dirty="0" smtClean="0"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8666"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kern="1200" dirty="0" smtClean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dirty="0" smtClean="0"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8666"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kern="1200" dirty="0" smtClean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dirty="0" smtClean="0"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8666"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dirty="0" smtClean="0"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8666"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dirty="0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dirty="0" smtClean="0"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8666"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dirty="0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dirty="0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dirty="0" smtClean="0"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8666"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dirty="0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dirty="0" smtClean="0"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8666"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dirty="0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dirty="0" smtClean="0"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8666"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dirty="0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dirty="0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dirty="0" smtClean="0"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38666"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dirty="0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dirty="0" smtClean="0"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8666">
                <a:tc>
                  <a:txBody>
                    <a:bodyPr/>
                    <a:lstStyle/>
                    <a:p>
                      <a:r>
                        <a:rPr lang="en-US" sz="2200" dirty="0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dirty="0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dirty="0" smtClean="0"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8666"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dirty="0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dirty="0" smtClean="0"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8666"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dirty="0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dirty="0" smtClean="0"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609601" y="550340"/>
          <a:ext cx="1295399" cy="609598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295399"/>
              </a:tblGrid>
              <a:tr h="338666">
                <a:tc>
                  <a:txBody>
                    <a:bodyPr/>
                    <a:lstStyle/>
                    <a:p>
                      <a:r>
                        <a:rPr lang="en-US" sz="1800" dirty="0" err="1" smtClean="0">
                          <a:latin typeface="Arial" pitchFamily="34" charset="0"/>
                          <a:cs typeface="Arial" pitchFamily="34" charset="0"/>
                        </a:rPr>
                        <a:t>tc</a:t>
                      </a:r>
                      <a:r>
                        <a:rPr lang="en-US" sz="1800" dirty="0" smtClean="0">
                          <a:latin typeface="Arial" pitchFamily="34" charset="0"/>
                          <a:cs typeface="Arial" pitchFamily="34" charset="0"/>
                        </a:rPr>
                        <a:t> = a * </a:t>
                      </a:r>
                      <a:r>
                        <a:rPr lang="en-US" sz="1800" dirty="0" err="1" smtClean="0">
                          <a:latin typeface="Arial" pitchFamily="34" charset="0"/>
                          <a:cs typeface="Arial" pitchFamily="34" charset="0"/>
                        </a:rPr>
                        <a:t>fz</a:t>
                      </a:r>
                      <a:endParaRPr lang="en-US" sz="18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</a:tr>
              <a:tr h="338666">
                <a:tc>
                  <a:txBody>
                    <a:bodyPr/>
                    <a:lstStyle/>
                    <a:p>
                      <a:r>
                        <a:rPr lang="en-US" sz="1800" dirty="0" err="1" smtClean="0">
                          <a:latin typeface="Arial" pitchFamily="34" charset="0"/>
                          <a:cs typeface="Arial" pitchFamily="34" charset="0"/>
                        </a:rPr>
                        <a:t>tj</a:t>
                      </a:r>
                      <a:r>
                        <a:rPr lang="en-US" sz="1800" dirty="0" smtClean="0">
                          <a:latin typeface="Arial" pitchFamily="34" charset="0"/>
                          <a:cs typeface="Arial" pitchFamily="34" charset="0"/>
                        </a:rPr>
                        <a:t> = b * </a:t>
                      </a:r>
                      <a:r>
                        <a:rPr lang="en-US" sz="1800" dirty="0" err="1" smtClean="0">
                          <a:latin typeface="Arial" pitchFamily="34" charset="0"/>
                          <a:cs typeface="Arial" pitchFamily="34" charset="0"/>
                        </a:rPr>
                        <a:t>fx</a:t>
                      </a:r>
                      <a:endParaRPr lang="en-US" sz="18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</a:tr>
              <a:tr h="338666">
                <a:tc>
                  <a:txBody>
                    <a:bodyPr/>
                    <a:lstStyle/>
                    <a:p>
                      <a:r>
                        <a:rPr lang="en-US" sz="1800" dirty="0" err="1" smtClean="0">
                          <a:latin typeface="Arial" pitchFamily="34" charset="0"/>
                          <a:cs typeface="Arial" pitchFamily="34" charset="0"/>
                        </a:rPr>
                        <a:t>tf</a:t>
                      </a:r>
                      <a:r>
                        <a:rPr lang="en-US" sz="1800" dirty="0" smtClean="0">
                          <a:latin typeface="Arial" pitchFamily="34" charset="0"/>
                          <a:cs typeface="Arial" pitchFamily="34" charset="0"/>
                        </a:rPr>
                        <a:t> = d * </a:t>
                      </a:r>
                      <a:r>
                        <a:rPr lang="en-US" sz="1800" dirty="0" err="1" smtClean="0">
                          <a:latin typeface="Arial" pitchFamily="34" charset="0"/>
                          <a:cs typeface="Arial" pitchFamily="34" charset="0"/>
                        </a:rPr>
                        <a:t>vz</a:t>
                      </a:r>
                      <a:endParaRPr lang="en-US" sz="18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</a:tr>
              <a:tr h="338666">
                <a:tc>
                  <a:txBody>
                    <a:bodyPr/>
                    <a:lstStyle/>
                    <a:p>
                      <a:r>
                        <a:rPr lang="en-US" sz="1800" dirty="0" err="1" smtClean="0">
                          <a:latin typeface="Arial" pitchFamily="34" charset="0"/>
                          <a:cs typeface="Arial" pitchFamily="34" charset="0"/>
                        </a:rPr>
                        <a:t>tk</a:t>
                      </a:r>
                      <a:r>
                        <a:rPr lang="en-US" sz="1800" dirty="0" smtClean="0">
                          <a:latin typeface="Arial" pitchFamily="34" charset="0"/>
                          <a:cs typeface="Arial" pitchFamily="34" charset="0"/>
                        </a:rPr>
                        <a:t> = b * </a:t>
                      </a:r>
                      <a:r>
                        <a:rPr lang="en-US" sz="1800" dirty="0" err="1" smtClean="0">
                          <a:latin typeface="Arial" pitchFamily="34" charset="0"/>
                          <a:cs typeface="Arial" pitchFamily="34" charset="0"/>
                        </a:rPr>
                        <a:t>fy</a:t>
                      </a:r>
                      <a:endParaRPr lang="en-US" sz="18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</a:tr>
              <a:tr h="338666">
                <a:tc>
                  <a:txBody>
                    <a:bodyPr/>
                    <a:lstStyle/>
                    <a:p>
                      <a:r>
                        <a:rPr lang="en-US" sz="1800" dirty="0" err="1" smtClean="0">
                          <a:latin typeface="Arial" pitchFamily="34" charset="0"/>
                          <a:cs typeface="Arial" pitchFamily="34" charset="0"/>
                        </a:rPr>
                        <a:t>tb</a:t>
                      </a:r>
                      <a:r>
                        <a:rPr lang="en-US" sz="1800" dirty="0" smtClean="0">
                          <a:latin typeface="Arial" pitchFamily="34" charset="0"/>
                          <a:cs typeface="Arial" pitchFamily="34" charset="0"/>
                        </a:rPr>
                        <a:t> = a * </a:t>
                      </a:r>
                      <a:r>
                        <a:rPr lang="en-US" sz="1800" dirty="0" err="1" smtClean="0">
                          <a:latin typeface="Arial" pitchFamily="34" charset="0"/>
                          <a:cs typeface="Arial" pitchFamily="34" charset="0"/>
                        </a:rPr>
                        <a:t>fy</a:t>
                      </a:r>
                      <a:endParaRPr lang="en-US" sz="18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</a:tr>
              <a:tr h="338666">
                <a:tc>
                  <a:txBody>
                    <a:bodyPr/>
                    <a:lstStyle/>
                    <a:p>
                      <a:r>
                        <a:rPr lang="en-US" sz="1800" dirty="0" err="1" smtClean="0">
                          <a:latin typeface="Arial" pitchFamily="34" charset="0"/>
                          <a:cs typeface="Arial" pitchFamily="34" charset="0"/>
                        </a:rPr>
                        <a:t>te</a:t>
                      </a:r>
                      <a:r>
                        <a:rPr lang="en-US" sz="1800" dirty="0" smtClean="0">
                          <a:latin typeface="Arial" pitchFamily="34" charset="0"/>
                          <a:cs typeface="Arial" pitchFamily="34" charset="0"/>
                        </a:rPr>
                        <a:t> = d * </a:t>
                      </a:r>
                      <a:r>
                        <a:rPr lang="en-US" sz="1800" dirty="0" err="1" smtClean="0">
                          <a:latin typeface="Arial" pitchFamily="34" charset="0"/>
                          <a:cs typeface="Arial" pitchFamily="34" charset="0"/>
                        </a:rPr>
                        <a:t>vy</a:t>
                      </a:r>
                      <a:endParaRPr lang="en-US" sz="18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</a:tr>
              <a:tr h="338666">
                <a:tc>
                  <a:txBody>
                    <a:bodyPr/>
                    <a:lstStyle/>
                    <a:p>
                      <a:r>
                        <a:rPr lang="en-US" sz="1800" dirty="0" err="1" smtClean="0">
                          <a:latin typeface="Arial" pitchFamily="34" charset="0"/>
                          <a:cs typeface="Arial" pitchFamily="34" charset="0"/>
                        </a:rPr>
                        <a:t>tl</a:t>
                      </a:r>
                      <a:r>
                        <a:rPr lang="en-US" sz="1800" dirty="0" smtClean="0">
                          <a:latin typeface="Arial" pitchFamily="34" charset="0"/>
                          <a:cs typeface="Arial" pitchFamily="34" charset="0"/>
                        </a:rPr>
                        <a:t> = b * </a:t>
                      </a:r>
                      <a:r>
                        <a:rPr lang="en-US" sz="1800" dirty="0" err="1" smtClean="0">
                          <a:latin typeface="Arial" pitchFamily="34" charset="0"/>
                          <a:cs typeface="Arial" pitchFamily="34" charset="0"/>
                        </a:rPr>
                        <a:t>fz</a:t>
                      </a:r>
                      <a:endParaRPr lang="en-US" sz="18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</a:tr>
              <a:tr h="338666">
                <a:tc>
                  <a:txBody>
                    <a:bodyPr/>
                    <a:lstStyle/>
                    <a:p>
                      <a:r>
                        <a:rPr lang="en-US" sz="1800" dirty="0" err="1" smtClean="0">
                          <a:latin typeface="Arial" pitchFamily="34" charset="0"/>
                          <a:cs typeface="Arial" pitchFamily="34" charset="0"/>
                        </a:rPr>
                        <a:t>ta</a:t>
                      </a:r>
                      <a:r>
                        <a:rPr lang="en-US" sz="1800" dirty="0" smtClean="0">
                          <a:latin typeface="Arial" pitchFamily="34" charset="0"/>
                          <a:cs typeface="Arial" pitchFamily="34" charset="0"/>
                        </a:rPr>
                        <a:t> = a * </a:t>
                      </a:r>
                      <a:r>
                        <a:rPr lang="en-US" sz="1800" dirty="0" err="1" smtClean="0">
                          <a:latin typeface="Arial" pitchFamily="34" charset="0"/>
                          <a:cs typeface="Arial" pitchFamily="34" charset="0"/>
                        </a:rPr>
                        <a:t>fx</a:t>
                      </a:r>
                      <a:endParaRPr lang="en-US" sz="18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</a:tr>
              <a:tr h="338666"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Arial" pitchFamily="34" charset="0"/>
                          <a:cs typeface="Arial" pitchFamily="34" charset="0"/>
                        </a:rPr>
                        <a:t>td = d * </a:t>
                      </a:r>
                      <a:r>
                        <a:rPr lang="en-US" sz="1800" dirty="0" err="1" smtClean="0">
                          <a:latin typeface="Arial" pitchFamily="34" charset="0"/>
                          <a:cs typeface="Arial" pitchFamily="34" charset="0"/>
                        </a:rPr>
                        <a:t>vx</a:t>
                      </a:r>
                      <a:endParaRPr lang="en-US" sz="18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</a:tr>
              <a:tr h="338666">
                <a:tc>
                  <a:txBody>
                    <a:bodyPr/>
                    <a:lstStyle/>
                    <a:p>
                      <a:r>
                        <a:rPr lang="en-US" sz="1800" dirty="0" err="1" smtClean="0">
                          <a:latin typeface="Arial" pitchFamily="34" charset="0"/>
                          <a:cs typeface="Arial" pitchFamily="34" charset="0"/>
                        </a:rPr>
                        <a:t>wz</a:t>
                      </a:r>
                      <a:r>
                        <a:rPr lang="en-US" sz="1800" dirty="0" smtClean="0">
                          <a:latin typeface="Arial" pitchFamily="34" charset="0"/>
                          <a:cs typeface="Arial" pitchFamily="34" charset="0"/>
                        </a:rPr>
                        <a:t> = </a:t>
                      </a:r>
                      <a:r>
                        <a:rPr lang="en-US" sz="1800" dirty="0" err="1" smtClean="0">
                          <a:latin typeface="Arial" pitchFamily="34" charset="0"/>
                          <a:cs typeface="Arial" pitchFamily="34" charset="0"/>
                        </a:rPr>
                        <a:t>vz</a:t>
                      </a:r>
                      <a:r>
                        <a:rPr lang="en-US" sz="1800" dirty="0" smtClean="0">
                          <a:latin typeface="Arial" pitchFamily="34" charset="0"/>
                          <a:cs typeface="Arial" pitchFamily="34" charset="0"/>
                        </a:rPr>
                        <a:t> + </a:t>
                      </a:r>
                      <a:r>
                        <a:rPr lang="en-US" sz="1800" dirty="0" err="1" smtClean="0">
                          <a:latin typeface="Arial" pitchFamily="34" charset="0"/>
                          <a:cs typeface="Arial" pitchFamily="34" charset="0"/>
                        </a:rPr>
                        <a:t>tl</a:t>
                      </a:r>
                      <a:endParaRPr lang="en-US" sz="18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</a:tr>
              <a:tr h="338666">
                <a:tc>
                  <a:txBody>
                    <a:bodyPr/>
                    <a:lstStyle/>
                    <a:p>
                      <a:r>
                        <a:rPr lang="en-US" sz="1800" dirty="0" err="1" smtClean="0">
                          <a:latin typeface="Arial" pitchFamily="34" charset="0"/>
                          <a:cs typeface="Arial" pitchFamily="34" charset="0"/>
                        </a:rPr>
                        <a:t>tg</a:t>
                      </a:r>
                      <a:r>
                        <a:rPr lang="en-US" sz="1800" dirty="0" smtClean="0">
                          <a:latin typeface="Arial" pitchFamily="34" charset="0"/>
                          <a:cs typeface="Arial" pitchFamily="34" charset="0"/>
                        </a:rPr>
                        <a:t> = </a:t>
                      </a:r>
                      <a:r>
                        <a:rPr lang="en-US" sz="1800" dirty="0" err="1" smtClean="0">
                          <a:latin typeface="Arial" pitchFamily="34" charset="0"/>
                          <a:cs typeface="Arial" pitchFamily="34" charset="0"/>
                        </a:rPr>
                        <a:t>ta</a:t>
                      </a:r>
                      <a:r>
                        <a:rPr lang="en-US" sz="1800" dirty="0" smtClean="0">
                          <a:latin typeface="Arial" pitchFamily="34" charset="0"/>
                          <a:cs typeface="Arial" pitchFamily="34" charset="0"/>
                        </a:rPr>
                        <a:t> + td</a:t>
                      </a:r>
                      <a:endParaRPr lang="en-US" sz="18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</a:tr>
              <a:tr h="338666">
                <a:tc>
                  <a:txBody>
                    <a:bodyPr/>
                    <a:lstStyle/>
                    <a:p>
                      <a:r>
                        <a:rPr lang="en-US" sz="1800" dirty="0" err="1" smtClean="0">
                          <a:latin typeface="Arial" pitchFamily="34" charset="0"/>
                          <a:cs typeface="Arial" pitchFamily="34" charset="0"/>
                        </a:rPr>
                        <a:t>wx</a:t>
                      </a:r>
                      <a:r>
                        <a:rPr lang="en-US" sz="1800" dirty="0" smtClean="0">
                          <a:latin typeface="Arial" pitchFamily="34" charset="0"/>
                          <a:cs typeface="Arial" pitchFamily="34" charset="0"/>
                        </a:rPr>
                        <a:t> = </a:t>
                      </a:r>
                      <a:r>
                        <a:rPr lang="en-US" sz="1800" dirty="0" err="1" smtClean="0">
                          <a:latin typeface="Arial" pitchFamily="34" charset="0"/>
                          <a:cs typeface="Arial" pitchFamily="34" charset="0"/>
                        </a:rPr>
                        <a:t>vx</a:t>
                      </a:r>
                      <a:r>
                        <a:rPr lang="en-US" sz="1800" dirty="0" smtClean="0">
                          <a:latin typeface="Arial" pitchFamily="34" charset="0"/>
                          <a:cs typeface="Arial" pitchFamily="34" charset="0"/>
                        </a:rPr>
                        <a:t> + </a:t>
                      </a:r>
                      <a:r>
                        <a:rPr lang="en-US" sz="1800" dirty="0" err="1" smtClean="0">
                          <a:latin typeface="Arial" pitchFamily="34" charset="0"/>
                          <a:cs typeface="Arial" pitchFamily="34" charset="0"/>
                        </a:rPr>
                        <a:t>tj</a:t>
                      </a:r>
                      <a:endParaRPr lang="en-US" sz="18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</a:tr>
              <a:tr h="338666">
                <a:tc>
                  <a:txBody>
                    <a:bodyPr/>
                    <a:lstStyle/>
                    <a:p>
                      <a:r>
                        <a:rPr lang="en-US" sz="1800" dirty="0" err="1" smtClean="0">
                          <a:latin typeface="Arial" pitchFamily="34" charset="0"/>
                          <a:cs typeface="Arial" pitchFamily="34" charset="0"/>
                        </a:rPr>
                        <a:t>sx</a:t>
                      </a:r>
                      <a:r>
                        <a:rPr lang="en-US" sz="1800" dirty="0" smtClean="0">
                          <a:latin typeface="Arial" pitchFamily="34" charset="0"/>
                          <a:cs typeface="Arial" pitchFamily="34" charset="0"/>
                        </a:rPr>
                        <a:t> = </a:t>
                      </a:r>
                      <a:r>
                        <a:rPr lang="en-US" sz="1800" dirty="0" err="1" smtClean="0">
                          <a:latin typeface="Arial" pitchFamily="34" charset="0"/>
                          <a:cs typeface="Arial" pitchFamily="34" charset="0"/>
                        </a:rPr>
                        <a:t>rx</a:t>
                      </a:r>
                      <a:r>
                        <a:rPr lang="en-US" sz="1800" dirty="0" smtClean="0">
                          <a:latin typeface="Arial" pitchFamily="34" charset="0"/>
                          <a:cs typeface="Arial" pitchFamily="34" charset="0"/>
                        </a:rPr>
                        <a:t> + </a:t>
                      </a:r>
                      <a:r>
                        <a:rPr lang="en-US" sz="1800" dirty="0" err="1" smtClean="0">
                          <a:latin typeface="Arial" pitchFamily="34" charset="0"/>
                          <a:cs typeface="Arial" pitchFamily="34" charset="0"/>
                        </a:rPr>
                        <a:t>tg</a:t>
                      </a:r>
                      <a:endParaRPr lang="en-US" sz="18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</a:tr>
              <a:tr h="338666">
                <a:tc>
                  <a:txBody>
                    <a:bodyPr/>
                    <a:lstStyle/>
                    <a:p>
                      <a:r>
                        <a:rPr lang="en-US" sz="1800" dirty="0" err="1" smtClean="0">
                          <a:latin typeface="Arial" pitchFamily="34" charset="0"/>
                          <a:cs typeface="Arial" pitchFamily="34" charset="0"/>
                        </a:rPr>
                        <a:t>th</a:t>
                      </a:r>
                      <a:r>
                        <a:rPr lang="en-US" sz="1800" dirty="0" smtClean="0">
                          <a:latin typeface="Arial" pitchFamily="34" charset="0"/>
                          <a:cs typeface="Arial" pitchFamily="34" charset="0"/>
                        </a:rPr>
                        <a:t> = </a:t>
                      </a:r>
                      <a:r>
                        <a:rPr lang="en-US" sz="1800" dirty="0" err="1" smtClean="0">
                          <a:latin typeface="Arial" pitchFamily="34" charset="0"/>
                          <a:cs typeface="Arial" pitchFamily="34" charset="0"/>
                        </a:rPr>
                        <a:t>tb</a:t>
                      </a:r>
                      <a:r>
                        <a:rPr lang="en-US" sz="1800" dirty="0" smtClean="0">
                          <a:latin typeface="Arial" pitchFamily="34" charset="0"/>
                          <a:cs typeface="Arial" pitchFamily="34" charset="0"/>
                        </a:rPr>
                        <a:t> + </a:t>
                      </a:r>
                      <a:r>
                        <a:rPr lang="en-US" sz="1800" dirty="0" err="1" smtClean="0">
                          <a:latin typeface="Arial" pitchFamily="34" charset="0"/>
                          <a:cs typeface="Arial" pitchFamily="34" charset="0"/>
                        </a:rPr>
                        <a:t>te</a:t>
                      </a:r>
                      <a:endParaRPr lang="en-US" sz="18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</a:tr>
              <a:tr h="338666">
                <a:tc>
                  <a:txBody>
                    <a:bodyPr/>
                    <a:lstStyle/>
                    <a:p>
                      <a:r>
                        <a:rPr lang="en-US" sz="1800" dirty="0" err="1" smtClean="0">
                          <a:latin typeface="Arial" pitchFamily="34" charset="0"/>
                          <a:cs typeface="Arial" pitchFamily="34" charset="0"/>
                        </a:rPr>
                        <a:t>wy</a:t>
                      </a:r>
                      <a:r>
                        <a:rPr lang="en-US" sz="1800" dirty="0" smtClean="0">
                          <a:latin typeface="Arial" pitchFamily="34" charset="0"/>
                          <a:cs typeface="Arial" pitchFamily="34" charset="0"/>
                        </a:rPr>
                        <a:t> = </a:t>
                      </a:r>
                      <a:r>
                        <a:rPr lang="en-US" sz="1800" dirty="0" err="1" smtClean="0">
                          <a:latin typeface="Arial" pitchFamily="34" charset="0"/>
                          <a:cs typeface="Arial" pitchFamily="34" charset="0"/>
                        </a:rPr>
                        <a:t>vy</a:t>
                      </a:r>
                      <a:r>
                        <a:rPr lang="en-US" sz="1800" dirty="0" smtClean="0">
                          <a:latin typeface="Arial" pitchFamily="34" charset="0"/>
                          <a:cs typeface="Arial" pitchFamily="34" charset="0"/>
                        </a:rPr>
                        <a:t> + </a:t>
                      </a:r>
                      <a:r>
                        <a:rPr lang="en-US" sz="1800" dirty="0" err="1" smtClean="0">
                          <a:latin typeface="Arial" pitchFamily="34" charset="0"/>
                          <a:cs typeface="Arial" pitchFamily="34" charset="0"/>
                        </a:rPr>
                        <a:t>tk</a:t>
                      </a:r>
                      <a:endParaRPr lang="en-US" sz="18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</a:tr>
              <a:tr h="338666">
                <a:tc>
                  <a:txBody>
                    <a:bodyPr/>
                    <a:lstStyle/>
                    <a:p>
                      <a:r>
                        <a:rPr lang="en-US" sz="1800" dirty="0" err="1" smtClean="0">
                          <a:latin typeface="Arial" pitchFamily="34" charset="0"/>
                          <a:cs typeface="Arial" pitchFamily="34" charset="0"/>
                        </a:rPr>
                        <a:t>ti</a:t>
                      </a:r>
                      <a:r>
                        <a:rPr lang="en-US" sz="1800" dirty="0" smtClean="0">
                          <a:latin typeface="Arial" pitchFamily="34" charset="0"/>
                          <a:cs typeface="Arial" pitchFamily="34" charset="0"/>
                        </a:rPr>
                        <a:t> = </a:t>
                      </a:r>
                      <a:r>
                        <a:rPr lang="en-US" sz="1800" dirty="0" err="1" smtClean="0">
                          <a:latin typeface="Arial" pitchFamily="34" charset="0"/>
                          <a:cs typeface="Arial" pitchFamily="34" charset="0"/>
                        </a:rPr>
                        <a:t>tc</a:t>
                      </a:r>
                      <a:r>
                        <a:rPr lang="en-US" sz="1800" dirty="0" smtClean="0">
                          <a:latin typeface="Arial" pitchFamily="34" charset="0"/>
                          <a:cs typeface="Arial" pitchFamily="34" charset="0"/>
                        </a:rPr>
                        <a:t> + </a:t>
                      </a:r>
                      <a:r>
                        <a:rPr lang="en-US" sz="1800" dirty="0" err="1" smtClean="0">
                          <a:latin typeface="Arial" pitchFamily="34" charset="0"/>
                          <a:cs typeface="Arial" pitchFamily="34" charset="0"/>
                        </a:rPr>
                        <a:t>tf</a:t>
                      </a:r>
                      <a:endParaRPr lang="en-US" sz="18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</a:tr>
              <a:tr h="338666">
                <a:tc>
                  <a:txBody>
                    <a:bodyPr/>
                    <a:lstStyle/>
                    <a:p>
                      <a:r>
                        <a:rPr lang="en-US" sz="1800" dirty="0" err="1" smtClean="0">
                          <a:latin typeface="Arial" pitchFamily="34" charset="0"/>
                          <a:cs typeface="Arial" pitchFamily="34" charset="0"/>
                        </a:rPr>
                        <a:t>sz</a:t>
                      </a:r>
                      <a:r>
                        <a:rPr lang="en-US" sz="1800" dirty="0" smtClean="0">
                          <a:latin typeface="Arial" pitchFamily="34" charset="0"/>
                          <a:cs typeface="Arial" pitchFamily="34" charset="0"/>
                        </a:rPr>
                        <a:t> = </a:t>
                      </a:r>
                      <a:r>
                        <a:rPr lang="en-US" sz="1800" dirty="0" err="1" smtClean="0">
                          <a:latin typeface="Arial" pitchFamily="34" charset="0"/>
                          <a:cs typeface="Arial" pitchFamily="34" charset="0"/>
                        </a:rPr>
                        <a:t>rz</a:t>
                      </a:r>
                      <a:r>
                        <a:rPr lang="en-US" sz="1800" dirty="0" smtClean="0">
                          <a:latin typeface="Arial" pitchFamily="34" charset="0"/>
                          <a:cs typeface="Arial" pitchFamily="34" charset="0"/>
                        </a:rPr>
                        <a:t> + </a:t>
                      </a:r>
                      <a:r>
                        <a:rPr lang="en-US" sz="1800" dirty="0" err="1" smtClean="0">
                          <a:latin typeface="Arial" pitchFamily="34" charset="0"/>
                          <a:cs typeface="Arial" pitchFamily="34" charset="0"/>
                        </a:rPr>
                        <a:t>ti</a:t>
                      </a:r>
                      <a:endParaRPr lang="en-US" sz="18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</a:tr>
              <a:tr h="338666">
                <a:tc>
                  <a:txBody>
                    <a:bodyPr/>
                    <a:lstStyle/>
                    <a:p>
                      <a:r>
                        <a:rPr lang="en-US" sz="1800" dirty="0" err="1" smtClean="0">
                          <a:latin typeface="Arial" pitchFamily="34" charset="0"/>
                          <a:cs typeface="Arial" pitchFamily="34" charset="0"/>
                        </a:rPr>
                        <a:t>sy</a:t>
                      </a:r>
                      <a:r>
                        <a:rPr lang="en-US" sz="1800" dirty="0" smtClean="0">
                          <a:latin typeface="Arial" pitchFamily="34" charset="0"/>
                          <a:cs typeface="Arial" pitchFamily="34" charset="0"/>
                        </a:rPr>
                        <a:t> = </a:t>
                      </a:r>
                      <a:r>
                        <a:rPr lang="en-US" sz="1800" dirty="0" err="1" smtClean="0">
                          <a:latin typeface="Arial" pitchFamily="34" charset="0"/>
                          <a:cs typeface="Arial" pitchFamily="34" charset="0"/>
                        </a:rPr>
                        <a:t>ry</a:t>
                      </a:r>
                      <a:r>
                        <a:rPr lang="en-US" sz="1800" dirty="0" smtClean="0">
                          <a:latin typeface="Arial" pitchFamily="34" charset="0"/>
                          <a:cs typeface="Arial" pitchFamily="34" charset="0"/>
                        </a:rPr>
                        <a:t> + </a:t>
                      </a:r>
                      <a:r>
                        <a:rPr lang="en-US" sz="1800" dirty="0" err="1" smtClean="0">
                          <a:latin typeface="Arial" pitchFamily="34" charset="0"/>
                          <a:cs typeface="Arial" pitchFamily="34" charset="0"/>
                        </a:rPr>
                        <a:t>th</a:t>
                      </a:r>
                      <a:endParaRPr lang="en-US" sz="18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</a:tr>
            </a:tbl>
          </a:graphicData>
        </a:graphic>
      </p:graphicFrame>
      <p:graphicFrame>
        <p:nvGraphicFramePr>
          <p:cNvPr id="9" name="Table 8"/>
          <p:cNvGraphicFramePr>
            <a:graphicFrameLocks noGrp="1"/>
          </p:cNvGraphicFramePr>
          <p:nvPr/>
        </p:nvGraphicFramePr>
        <p:xfrm>
          <a:off x="1905000" y="191351"/>
          <a:ext cx="6062148" cy="2946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36786"/>
                <a:gridCol w="336786"/>
                <a:gridCol w="336786"/>
                <a:gridCol w="336786"/>
                <a:gridCol w="336786"/>
                <a:gridCol w="336786"/>
                <a:gridCol w="336786"/>
                <a:gridCol w="336786"/>
                <a:gridCol w="336786"/>
                <a:gridCol w="336786"/>
                <a:gridCol w="336786"/>
                <a:gridCol w="336786"/>
                <a:gridCol w="336786"/>
                <a:gridCol w="336786"/>
                <a:gridCol w="336786"/>
                <a:gridCol w="336786"/>
                <a:gridCol w="336786"/>
                <a:gridCol w="336786"/>
              </a:tblGrid>
              <a:tr h="294640">
                <a:tc>
                  <a:txBody>
                    <a:bodyPr/>
                    <a:lstStyle/>
                    <a:p>
                      <a:r>
                        <a:rPr lang="en-US" sz="1800" dirty="0" err="1" smtClean="0">
                          <a:latin typeface="Arial" pitchFamily="34" charset="0"/>
                          <a:cs typeface="Arial" pitchFamily="34" charset="0"/>
                        </a:rPr>
                        <a:t>tc</a:t>
                      </a:r>
                      <a:endParaRPr lang="en-US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Arial" pitchFamily="34" charset="0"/>
                          <a:cs typeface="Arial" pitchFamily="34" charset="0"/>
                        </a:rPr>
                        <a:t>tj</a:t>
                      </a:r>
                      <a:endParaRPr lang="en-US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Arial" pitchFamily="34" charset="0"/>
                          <a:cs typeface="Arial" pitchFamily="34" charset="0"/>
                        </a:rPr>
                        <a:t>tf</a:t>
                      </a:r>
                      <a:endParaRPr lang="en-US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Arial" pitchFamily="34" charset="0"/>
                          <a:cs typeface="Arial" pitchFamily="34" charset="0"/>
                        </a:rPr>
                        <a:t>tk</a:t>
                      </a:r>
                      <a:endParaRPr lang="en-US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Arial" pitchFamily="34" charset="0"/>
                          <a:cs typeface="Arial" pitchFamily="34" charset="0"/>
                        </a:rPr>
                        <a:t>tb</a:t>
                      </a:r>
                      <a:endParaRPr lang="en-US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Arial" pitchFamily="34" charset="0"/>
                          <a:cs typeface="Arial" pitchFamily="34" charset="0"/>
                        </a:rPr>
                        <a:t>te</a:t>
                      </a:r>
                      <a:endParaRPr lang="en-US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Arial" pitchFamily="34" charset="0"/>
                          <a:cs typeface="Arial" pitchFamily="34" charset="0"/>
                        </a:rPr>
                        <a:t>tl</a:t>
                      </a:r>
                      <a:endParaRPr lang="en-US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Arial" pitchFamily="34" charset="0"/>
                          <a:cs typeface="Arial" pitchFamily="34" charset="0"/>
                        </a:rPr>
                        <a:t>ta</a:t>
                      </a:r>
                      <a:endParaRPr lang="en-US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Arial" pitchFamily="34" charset="0"/>
                          <a:cs typeface="Arial" pitchFamily="34" charset="0"/>
                        </a:rPr>
                        <a:t>td</a:t>
                      </a:r>
                      <a:endParaRPr lang="en-US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Arial" pitchFamily="34" charset="0"/>
                          <a:cs typeface="Arial" pitchFamily="34" charset="0"/>
                        </a:rPr>
                        <a:t>wz</a:t>
                      </a:r>
                      <a:endParaRPr lang="en-US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Arial" pitchFamily="34" charset="0"/>
                          <a:cs typeface="Arial" pitchFamily="34" charset="0"/>
                        </a:rPr>
                        <a:t>tg</a:t>
                      </a:r>
                      <a:endParaRPr lang="en-US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Arial" pitchFamily="34" charset="0"/>
                          <a:cs typeface="Arial" pitchFamily="34" charset="0"/>
                        </a:rPr>
                        <a:t>wx</a:t>
                      </a:r>
                      <a:endParaRPr lang="en-US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Arial" pitchFamily="34" charset="0"/>
                          <a:cs typeface="Arial" pitchFamily="34" charset="0"/>
                        </a:rPr>
                        <a:t>sx</a:t>
                      </a:r>
                      <a:endParaRPr lang="en-US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Arial" pitchFamily="34" charset="0"/>
                          <a:cs typeface="Arial" pitchFamily="34" charset="0"/>
                        </a:rPr>
                        <a:t>th</a:t>
                      </a:r>
                      <a:endParaRPr lang="en-US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Arial" pitchFamily="34" charset="0"/>
                          <a:cs typeface="Arial" pitchFamily="34" charset="0"/>
                        </a:rPr>
                        <a:t>wy</a:t>
                      </a:r>
                      <a:endParaRPr lang="en-US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Arial" pitchFamily="34" charset="0"/>
                          <a:cs typeface="Arial" pitchFamily="34" charset="0"/>
                        </a:rPr>
                        <a:t>ti</a:t>
                      </a:r>
                      <a:endParaRPr lang="en-US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Arial" pitchFamily="34" charset="0"/>
                          <a:cs typeface="Arial" pitchFamily="34" charset="0"/>
                        </a:rPr>
                        <a:t>sz</a:t>
                      </a:r>
                      <a:endParaRPr lang="en-US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Arial" pitchFamily="34" charset="0"/>
                          <a:cs typeface="Arial" pitchFamily="34" charset="0"/>
                        </a:rPr>
                        <a:t>sy</a:t>
                      </a:r>
                      <a:endParaRPr lang="en-US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</a:tr>
            </a:tbl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457200" y="177801"/>
            <a:ext cx="1371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u="sng" dirty="0" smtClean="0">
                <a:latin typeface="Arial" pitchFamily="34" charset="0"/>
                <a:cs typeface="Arial" pitchFamily="34" charset="0"/>
              </a:rPr>
              <a:t>PROGRAM</a:t>
            </a:r>
            <a:endParaRPr lang="en-US" u="sng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8094135" y="228603"/>
            <a:ext cx="626531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u="sng" dirty="0" smtClean="0">
                <a:latin typeface="Arial" pitchFamily="34" charset="0"/>
                <a:cs typeface="Arial" pitchFamily="34" charset="0"/>
              </a:rPr>
              <a:t>DATA</a:t>
            </a:r>
            <a:endParaRPr lang="en-US" u="sng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4" name="Table 13"/>
          <p:cNvGraphicFramePr>
            <a:graphicFrameLocks noGrp="1"/>
          </p:cNvGraphicFramePr>
          <p:nvPr/>
        </p:nvGraphicFramePr>
        <p:xfrm>
          <a:off x="8153401" y="558791"/>
          <a:ext cx="533400" cy="607060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33400"/>
              </a:tblGrid>
              <a:tr h="337256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Arial" pitchFamily="34" charset="0"/>
                          <a:cs typeface="Arial" pitchFamily="34" charset="0"/>
                        </a:rPr>
                        <a:t>a, </a:t>
                      </a:r>
                      <a:r>
                        <a:rPr lang="en-US" dirty="0" err="1" smtClean="0">
                          <a:latin typeface="Arial" pitchFamily="34" charset="0"/>
                          <a:cs typeface="Arial" pitchFamily="34" charset="0"/>
                        </a:rPr>
                        <a:t>fz</a:t>
                      </a:r>
                      <a:endParaRPr lang="en-US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</a:tr>
              <a:tr h="337256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Arial" pitchFamily="34" charset="0"/>
                          <a:cs typeface="Arial" pitchFamily="34" charset="0"/>
                        </a:rPr>
                        <a:t>b, </a:t>
                      </a:r>
                      <a:r>
                        <a:rPr lang="en-US" dirty="0" err="1" smtClean="0">
                          <a:latin typeface="Arial" pitchFamily="34" charset="0"/>
                          <a:cs typeface="Arial" pitchFamily="34" charset="0"/>
                        </a:rPr>
                        <a:t>fx</a:t>
                      </a:r>
                      <a:endParaRPr lang="en-US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</a:tr>
              <a:tr h="337256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Arial" pitchFamily="34" charset="0"/>
                          <a:cs typeface="Arial" pitchFamily="34" charset="0"/>
                        </a:rPr>
                        <a:t>d, </a:t>
                      </a:r>
                      <a:r>
                        <a:rPr lang="en-US" dirty="0" err="1" smtClean="0">
                          <a:latin typeface="Arial" pitchFamily="34" charset="0"/>
                          <a:cs typeface="Arial" pitchFamily="34" charset="0"/>
                        </a:rPr>
                        <a:t>vz</a:t>
                      </a:r>
                      <a:endParaRPr lang="en-US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</a:tr>
              <a:tr h="337256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Arial" pitchFamily="34" charset="0"/>
                          <a:cs typeface="Arial" pitchFamily="34" charset="0"/>
                        </a:rPr>
                        <a:t>b, </a:t>
                      </a:r>
                      <a:r>
                        <a:rPr lang="en-US" dirty="0" err="1" smtClean="0">
                          <a:latin typeface="Arial" pitchFamily="34" charset="0"/>
                          <a:cs typeface="Arial" pitchFamily="34" charset="0"/>
                        </a:rPr>
                        <a:t>fy</a:t>
                      </a:r>
                      <a:endParaRPr lang="en-US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</a:tr>
              <a:tr h="337256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Arial" pitchFamily="34" charset="0"/>
                          <a:cs typeface="Arial" pitchFamily="34" charset="0"/>
                        </a:rPr>
                        <a:t>a, </a:t>
                      </a:r>
                      <a:r>
                        <a:rPr lang="en-US" dirty="0" err="1" smtClean="0">
                          <a:latin typeface="Arial" pitchFamily="34" charset="0"/>
                          <a:cs typeface="Arial" pitchFamily="34" charset="0"/>
                        </a:rPr>
                        <a:t>fy</a:t>
                      </a:r>
                      <a:endParaRPr lang="en-US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</a:tr>
              <a:tr h="337256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Arial" pitchFamily="34" charset="0"/>
                          <a:cs typeface="Arial" pitchFamily="34" charset="0"/>
                        </a:rPr>
                        <a:t>d, </a:t>
                      </a:r>
                      <a:r>
                        <a:rPr lang="en-US" dirty="0" err="1" smtClean="0">
                          <a:latin typeface="Arial" pitchFamily="34" charset="0"/>
                          <a:cs typeface="Arial" pitchFamily="34" charset="0"/>
                        </a:rPr>
                        <a:t>vy</a:t>
                      </a:r>
                      <a:endParaRPr lang="en-US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</a:tr>
              <a:tr h="337256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Arial" pitchFamily="34" charset="0"/>
                          <a:cs typeface="Arial" pitchFamily="34" charset="0"/>
                        </a:rPr>
                        <a:t>b, </a:t>
                      </a:r>
                      <a:r>
                        <a:rPr lang="en-US" dirty="0" err="1" smtClean="0">
                          <a:latin typeface="Arial" pitchFamily="34" charset="0"/>
                          <a:cs typeface="Arial" pitchFamily="34" charset="0"/>
                        </a:rPr>
                        <a:t>fz</a:t>
                      </a:r>
                      <a:endParaRPr lang="en-US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</a:tr>
              <a:tr h="337256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Arial" pitchFamily="34" charset="0"/>
                          <a:cs typeface="Arial" pitchFamily="34" charset="0"/>
                        </a:rPr>
                        <a:t>a, </a:t>
                      </a:r>
                      <a:r>
                        <a:rPr lang="en-US" dirty="0" err="1" smtClean="0">
                          <a:latin typeface="Arial" pitchFamily="34" charset="0"/>
                          <a:cs typeface="Arial" pitchFamily="34" charset="0"/>
                        </a:rPr>
                        <a:t>fx</a:t>
                      </a:r>
                      <a:endParaRPr lang="en-US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</a:tr>
              <a:tr h="337256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Arial" pitchFamily="34" charset="0"/>
                          <a:cs typeface="Arial" pitchFamily="34" charset="0"/>
                        </a:rPr>
                        <a:t>d, </a:t>
                      </a:r>
                      <a:r>
                        <a:rPr lang="en-US" dirty="0" err="1" smtClean="0">
                          <a:latin typeface="Arial" pitchFamily="34" charset="0"/>
                          <a:cs typeface="Arial" pitchFamily="34" charset="0"/>
                        </a:rPr>
                        <a:t>vx</a:t>
                      </a:r>
                      <a:endParaRPr lang="en-US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</a:tr>
              <a:tr h="337256"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Arial" pitchFamily="34" charset="0"/>
                          <a:cs typeface="Arial" pitchFamily="34" charset="0"/>
                        </a:rPr>
                        <a:t>vz</a:t>
                      </a:r>
                      <a:endParaRPr lang="en-US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</a:tr>
              <a:tr h="337256">
                <a:tc>
                  <a:txBody>
                    <a:bodyPr/>
                    <a:lstStyle/>
                    <a:p>
                      <a:endParaRPr lang="en-US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</a:tr>
              <a:tr h="337256"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Arial" pitchFamily="34" charset="0"/>
                          <a:cs typeface="Arial" pitchFamily="34" charset="0"/>
                        </a:rPr>
                        <a:t>vx</a:t>
                      </a:r>
                      <a:endParaRPr lang="en-US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</a:tr>
              <a:tr h="337256"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Arial" pitchFamily="34" charset="0"/>
                          <a:cs typeface="Arial" pitchFamily="34" charset="0"/>
                        </a:rPr>
                        <a:t>rx</a:t>
                      </a:r>
                      <a:endParaRPr lang="en-US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</a:tr>
              <a:tr h="337256">
                <a:tc>
                  <a:txBody>
                    <a:bodyPr/>
                    <a:lstStyle/>
                    <a:p>
                      <a:endParaRPr lang="en-US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</a:tr>
              <a:tr h="337256"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Arial" pitchFamily="34" charset="0"/>
                          <a:cs typeface="Arial" pitchFamily="34" charset="0"/>
                        </a:rPr>
                        <a:t>vy</a:t>
                      </a:r>
                      <a:endParaRPr lang="en-US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</a:tr>
              <a:tr h="337256">
                <a:tc>
                  <a:txBody>
                    <a:bodyPr/>
                    <a:lstStyle/>
                    <a:p>
                      <a:endParaRPr lang="en-US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</a:tr>
              <a:tr h="337256"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Arial" pitchFamily="34" charset="0"/>
                          <a:cs typeface="Arial" pitchFamily="34" charset="0"/>
                        </a:rPr>
                        <a:t>rz</a:t>
                      </a:r>
                      <a:endParaRPr lang="en-US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</a:tr>
              <a:tr h="337256"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Arial" pitchFamily="34" charset="0"/>
                          <a:cs typeface="Arial" pitchFamily="34" charset="0"/>
                        </a:rPr>
                        <a:t>ry</a:t>
                      </a:r>
                      <a:endParaRPr lang="en-US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2286000" y="491077"/>
          <a:ext cx="6063912" cy="609598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36884"/>
                <a:gridCol w="336884"/>
                <a:gridCol w="336884"/>
                <a:gridCol w="336884"/>
                <a:gridCol w="336884"/>
                <a:gridCol w="336884"/>
                <a:gridCol w="336884"/>
                <a:gridCol w="336884"/>
                <a:gridCol w="336884"/>
                <a:gridCol w="336884"/>
                <a:gridCol w="336884"/>
                <a:gridCol w="336884"/>
                <a:gridCol w="336884"/>
                <a:gridCol w="336884"/>
                <a:gridCol w="336884"/>
                <a:gridCol w="336884"/>
                <a:gridCol w="336884"/>
                <a:gridCol w="336884"/>
              </a:tblGrid>
              <a:tr h="338666">
                <a:tc>
                  <a:txBody>
                    <a:bodyPr/>
                    <a:lstStyle/>
                    <a:p>
                      <a:r>
                        <a:rPr lang="en-US" sz="2200" dirty="0" smtClean="0"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8666"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dirty="0" smtClean="0"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8666"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dirty="0" smtClean="0"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8666"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dirty="0" smtClean="0"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8666"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dirty="0" smtClean="0"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kern="120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8666"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kern="1200" dirty="0" smtClean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dirty="0" smtClean="0"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8666"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kern="1200" dirty="0" smtClean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dirty="0" smtClean="0"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8666"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kern="1200" dirty="0" smtClean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dirty="0" smtClean="0"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8666"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dirty="0" smtClean="0"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8666"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dirty="0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dirty="0" smtClean="0"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8666"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dirty="0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dirty="0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dirty="0" smtClean="0"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8666"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dirty="0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dirty="0" smtClean="0"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8666"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dirty="0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dirty="0" smtClean="0"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8666"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dirty="0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dirty="0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dirty="0" smtClean="0"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38666"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dirty="0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dirty="0" smtClean="0"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8666">
                <a:tc>
                  <a:txBody>
                    <a:bodyPr/>
                    <a:lstStyle/>
                    <a:p>
                      <a:r>
                        <a:rPr lang="en-US" sz="2200" dirty="0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dirty="0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dirty="0" smtClean="0"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8666"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dirty="0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dirty="0" smtClean="0"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8666"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dirty="0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dirty="0" smtClean="0"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381000" y="533400"/>
            <a:ext cx="1524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u="sng" dirty="0" smtClean="0">
                <a:latin typeface="Arial" pitchFamily="34" charset="0"/>
                <a:cs typeface="Arial" pitchFamily="34" charset="0"/>
              </a:rPr>
              <a:t>Profile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2285987" y="191351"/>
          <a:ext cx="6062148" cy="2946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36786"/>
                <a:gridCol w="336786"/>
                <a:gridCol w="336786"/>
                <a:gridCol w="336786"/>
                <a:gridCol w="336786"/>
                <a:gridCol w="336786"/>
                <a:gridCol w="336786"/>
                <a:gridCol w="336786"/>
                <a:gridCol w="336786"/>
                <a:gridCol w="336786"/>
                <a:gridCol w="336786"/>
                <a:gridCol w="336786"/>
                <a:gridCol w="336786"/>
                <a:gridCol w="336786"/>
                <a:gridCol w="336786"/>
                <a:gridCol w="336786"/>
                <a:gridCol w="336786"/>
                <a:gridCol w="336786"/>
              </a:tblGrid>
              <a:tr h="294640">
                <a:tc>
                  <a:txBody>
                    <a:bodyPr/>
                    <a:lstStyle/>
                    <a:p>
                      <a:r>
                        <a:rPr lang="en-US" sz="1800" dirty="0" err="1" smtClean="0">
                          <a:latin typeface="Arial" pitchFamily="34" charset="0"/>
                          <a:cs typeface="Arial" pitchFamily="34" charset="0"/>
                        </a:rPr>
                        <a:t>tc</a:t>
                      </a:r>
                      <a:endParaRPr lang="en-US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Arial" pitchFamily="34" charset="0"/>
                          <a:cs typeface="Arial" pitchFamily="34" charset="0"/>
                        </a:rPr>
                        <a:t>tj</a:t>
                      </a:r>
                      <a:endParaRPr lang="en-US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Arial" pitchFamily="34" charset="0"/>
                          <a:cs typeface="Arial" pitchFamily="34" charset="0"/>
                        </a:rPr>
                        <a:t>tf</a:t>
                      </a:r>
                      <a:endParaRPr lang="en-US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Arial" pitchFamily="34" charset="0"/>
                          <a:cs typeface="Arial" pitchFamily="34" charset="0"/>
                        </a:rPr>
                        <a:t>tk</a:t>
                      </a:r>
                      <a:endParaRPr lang="en-US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Arial" pitchFamily="34" charset="0"/>
                          <a:cs typeface="Arial" pitchFamily="34" charset="0"/>
                        </a:rPr>
                        <a:t>tb</a:t>
                      </a:r>
                      <a:endParaRPr lang="en-US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Arial" pitchFamily="34" charset="0"/>
                          <a:cs typeface="Arial" pitchFamily="34" charset="0"/>
                        </a:rPr>
                        <a:t>te</a:t>
                      </a:r>
                      <a:endParaRPr lang="en-US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Arial" pitchFamily="34" charset="0"/>
                          <a:cs typeface="Arial" pitchFamily="34" charset="0"/>
                        </a:rPr>
                        <a:t>tl</a:t>
                      </a:r>
                      <a:endParaRPr lang="en-US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Arial" pitchFamily="34" charset="0"/>
                          <a:cs typeface="Arial" pitchFamily="34" charset="0"/>
                        </a:rPr>
                        <a:t>ta</a:t>
                      </a:r>
                      <a:endParaRPr lang="en-US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Arial" pitchFamily="34" charset="0"/>
                          <a:cs typeface="Arial" pitchFamily="34" charset="0"/>
                        </a:rPr>
                        <a:t>td</a:t>
                      </a:r>
                      <a:endParaRPr lang="en-US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Arial" pitchFamily="34" charset="0"/>
                          <a:cs typeface="Arial" pitchFamily="34" charset="0"/>
                        </a:rPr>
                        <a:t>wz</a:t>
                      </a:r>
                      <a:endParaRPr lang="en-US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Arial" pitchFamily="34" charset="0"/>
                          <a:cs typeface="Arial" pitchFamily="34" charset="0"/>
                        </a:rPr>
                        <a:t>tg</a:t>
                      </a:r>
                      <a:endParaRPr lang="en-US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Arial" pitchFamily="34" charset="0"/>
                          <a:cs typeface="Arial" pitchFamily="34" charset="0"/>
                        </a:rPr>
                        <a:t>wx</a:t>
                      </a:r>
                      <a:endParaRPr lang="en-US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Arial" pitchFamily="34" charset="0"/>
                          <a:cs typeface="Arial" pitchFamily="34" charset="0"/>
                        </a:rPr>
                        <a:t>sx</a:t>
                      </a:r>
                      <a:endParaRPr lang="en-US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Arial" pitchFamily="34" charset="0"/>
                          <a:cs typeface="Arial" pitchFamily="34" charset="0"/>
                        </a:rPr>
                        <a:t>th</a:t>
                      </a:r>
                      <a:endParaRPr lang="en-US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Arial" pitchFamily="34" charset="0"/>
                          <a:cs typeface="Arial" pitchFamily="34" charset="0"/>
                        </a:rPr>
                        <a:t>wy</a:t>
                      </a:r>
                      <a:endParaRPr lang="en-US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Arial" pitchFamily="34" charset="0"/>
                          <a:cs typeface="Arial" pitchFamily="34" charset="0"/>
                        </a:rPr>
                        <a:t>ti</a:t>
                      </a:r>
                      <a:endParaRPr lang="en-US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Arial" pitchFamily="34" charset="0"/>
                          <a:cs typeface="Arial" pitchFamily="34" charset="0"/>
                        </a:rPr>
                        <a:t>sz</a:t>
                      </a:r>
                      <a:endParaRPr lang="en-US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Arial" pitchFamily="34" charset="0"/>
                          <a:cs typeface="Arial" pitchFamily="34" charset="0"/>
                        </a:rPr>
                        <a:t>sy</a:t>
                      </a:r>
                      <a:endParaRPr lang="en-US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0" name="Table 59"/>
          <p:cNvGraphicFramePr>
            <a:graphicFrameLocks noGrp="1"/>
          </p:cNvGraphicFramePr>
          <p:nvPr/>
        </p:nvGraphicFramePr>
        <p:xfrm>
          <a:off x="2438416" y="533412"/>
          <a:ext cx="6063912" cy="6095988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336884"/>
                <a:gridCol w="336884"/>
                <a:gridCol w="336884"/>
                <a:gridCol w="336884"/>
                <a:gridCol w="336884"/>
                <a:gridCol w="336884"/>
                <a:gridCol w="336884"/>
                <a:gridCol w="336884"/>
                <a:gridCol w="336884"/>
                <a:gridCol w="336884"/>
                <a:gridCol w="336884"/>
                <a:gridCol w="336884"/>
                <a:gridCol w="336884"/>
                <a:gridCol w="336884"/>
                <a:gridCol w="336884"/>
                <a:gridCol w="336884"/>
                <a:gridCol w="336884"/>
                <a:gridCol w="336884"/>
              </a:tblGrid>
              <a:tr h="338666">
                <a:tc>
                  <a:txBody>
                    <a:bodyPr/>
                    <a:lstStyle/>
                    <a:p>
                      <a:r>
                        <a:rPr lang="en-US" sz="2200" dirty="0" smtClean="0"/>
                        <a:t>C</a:t>
                      </a:r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</a:tr>
              <a:tr h="338666"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r>
                        <a:rPr lang="en-US" sz="2200" dirty="0" smtClean="0"/>
                        <a:t>C</a:t>
                      </a:r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</a:tr>
              <a:tr h="338666"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r>
                        <a:rPr lang="en-US" sz="2200" dirty="0" smtClean="0"/>
                        <a:t>C</a:t>
                      </a:r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</a:tr>
              <a:tr h="338666"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r>
                        <a:rPr lang="en-US" sz="2200" dirty="0" smtClean="0"/>
                        <a:t>C</a:t>
                      </a:r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</a:tr>
              <a:tr h="338666"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r>
                        <a:rPr lang="en-US" sz="2200" dirty="0" smtClean="0"/>
                        <a:t>C</a:t>
                      </a:r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 kern="120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</a:tr>
              <a:tr h="338666"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 kern="1200" dirty="0" smtClean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r>
                        <a:rPr lang="en-US" sz="2200" dirty="0" smtClean="0"/>
                        <a:t>C</a:t>
                      </a:r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</a:tr>
              <a:tr h="338666"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 kern="1200" dirty="0" smtClean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r>
                        <a:rPr lang="en-US" sz="2200" dirty="0" smtClean="0"/>
                        <a:t>C</a:t>
                      </a:r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</a:tr>
              <a:tr h="338666"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 kern="1200" dirty="0" smtClean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r>
                        <a:rPr lang="en-US" sz="2200" dirty="0" smtClean="0"/>
                        <a:t>C</a:t>
                      </a:r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</a:tr>
              <a:tr h="338666"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r>
                        <a:rPr lang="en-US" sz="2200" dirty="0" smtClean="0"/>
                        <a:t>C</a:t>
                      </a:r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</a:tr>
              <a:tr h="338666"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r>
                        <a:rPr lang="en-US" sz="2200" dirty="0" smtClean="0"/>
                        <a:t>A</a:t>
                      </a:r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r>
                        <a:rPr lang="en-US" sz="2200" dirty="0" smtClean="0"/>
                        <a:t>C</a:t>
                      </a:r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</a:tr>
              <a:tr h="338666"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r>
                        <a:rPr lang="en-US" sz="2200" dirty="0" smtClean="0"/>
                        <a:t>A</a:t>
                      </a:r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r>
                        <a:rPr lang="en-US" sz="2200" dirty="0" smtClean="0"/>
                        <a:t>A</a:t>
                      </a:r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r>
                        <a:rPr lang="en-US" sz="2200" dirty="0" smtClean="0"/>
                        <a:t>C</a:t>
                      </a:r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</a:tr>
              <a:tr h="338666"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r>
                        <a:rPr lang="en-US" sz="2200" dirty="0" smtClean="0"/>
                        <a:t>A</a:t>
                      </a:r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r>
                        <a:rPr lang="en-US" sz="2200" dirty="0" smtClean="0"/>
                        <a:t>C</a:t>
                      </a:r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</a:tr>
              <a:tr h="338666"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r>
                        <a:rPr lang="en-US" sz="2200" dirty="0" smtClean="0"/>
                        <a:t>A</a:t>
                      </a:r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r>
                        <a:rPr lang="en-US" sz="2200" dirty="0" smtClean="0"/>
                        <a:t>C</a:t>
                      </a:r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</a:tr>
              <a:tr h="338666"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r>
                        <a:rPr lang="en-US" sz="2200" dirty="0" smtClean="0"/>
                        <a:t>A</a:t>
                      </a:r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r>
                        <a:rPr lang="en-US" sz="2200" dirty="0" smtClean="0"/>
                        <a:t>A</a:t>
                      </a:r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r>
                        <a:rPr lang="en-US" sz="2200" dirty="0" smtClean="0"/>
                        <a:t>C</a:t>
                      </a:r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</a:tr>
              <a:tr h="338666"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r>
                        <a:rPr lang="en-US" sz="2200" dirty="0" smtClean="0"/>
                        <a:t>A</a:t>
                      </a:r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r>
                        <a:rPr lang="en-US" sz="2200" dirty="0" smtClean="0"/>
                        <a:t>C</a:t>
                      </a:r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</a:tr>
              <a:tr h="338666">
                <a:tc>
                  <a:txBody>
                    <a:bodyPr/>
                    <a:lstStyle/>
                    <a:p>
                      <a:r>
                        <a:rPr lang="en-US" sz="2200" dirty="0" smtClean="0"/>
                        <a:t>A</a:t>
                      </a:r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r>
                        <a:rPr lang="en-US" sz="2200" dirty="0" smtClean="0"/>
                        <a:t>A</a:t>
                      </a:r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r>
                        <a:rPr lang="en-US" sz="2200" dirty="0" smtClean="0"/>
                        <a:t>C</a:t>
                      </a:r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</a:tr>
              <a:tr h="338666"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r>
                        <a:rPr lang="en-US" sz="2200" dirty="0" smtClean="0"/>
                        <a:t>A</a:t>
                      </a:r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r>
                        <a:rPr lang="en-US" sz="2200" dirty="0" smtClean="0"/>
                        <a:t>C</a:t>
                      </a:r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</a:tr>
              <a:tr h="338666"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r>
                        <a:rPr lang="en-US" sz="2200" dirty="0" smtClean="0"/>
                        <a:t>A</a:t>
                      </a:r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r>
                        <a:rPr lang="en-US" sz="2200" dirty="0" smtClean="0"/>
                        <a:t>C</a:t>
                      </a:r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</a:tr>
            </a:tbl>
          </a:graphicData>
        </a:graphic>
      </p:graphicFrame>
      <p:sp>
        <p:nvSpPr>
          <p:cNvPr id="33" name="TextBox 32"/>
          <p:cNvSpPr txBox="1"/>
          <p:nvPr/>
        </p:nvSpPr>
        <p:spPr>
          <a:xfrm>
            <a:off x="381000" y="533400"/>
            <a:ext cx="1702527" cy="110799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3600" u="sng" dirty="0" smtClean="0">
                <a:latin typeface="Arial" pitchFamily="34" charset="0"/>
                <a:cs typeface="Arial" pitchFamily="34" charset="0"/>
              </a:rPr>
              <a:t>Data channel</a:t>
            </a:r>
            <a:endParaRPr lang="en-US" sz="3600" u="sng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34" name="Table 33"/>
          <p:cNvGraphicFramePr>
            <a:graphicFrameLocks noGrp="1"/>
          </p:cNvGraphicFramePr>
          <p:nvPr/>
        </p:nvGraphicFramePr>
        <p:xfrm>
          <a:off x="2438400" y="225219"/>
          <a:ext cx="6062148" cy="2946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36786"/>
                <a:gridCol w="336786"/>
                <a:gridCol w="336786"/>
                <a:gridCol w="336786"/>
                <a:gridCol w="336786"/>
                <a:gridCol w="336786"/>
                <a:gridCol w="336786"/>
                <a:gridCol w="336786"/>
                <a:gridCol w="336786"/>
                <a:gridCol w="336786"/>
                <a:gridCol w="336786"/>
                <a:gridCol w="336786"/>
                <a:gridCol w="336786"/>
                <a:gridCol w="336786"/>
                <a:gridCol w="336786"/>
                <a:gridCol w="336786"/>
                <a:gridCol w="336786"/>
                <a:gridCol w="336786"/>
              </a:tblGrid>
              <a:tr h="294640">
                <a:tc>
                  <a:txBody>
                    <a:bodyPr/>
                    <a:lstStyle/>
                    <a:p>
                      <a:r>
                        <a:rPr lang="en-US" sz="1800" dirty="0" err="1" smtClean="0">
                          <a:latin typeface="Arial" pitchFamily="34" charset="0"/>
                          <a:cs typeface="Arial" pitchFamily="34" charset="0"/>
                        </a:rPr>
                        <a:t>tc</a:t>
                      </a:r>
                      <a:endParaRPr lang="en-US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Arial" pitchFamily="34" charset="0"/>
                          <a:cs typeface="Arial" pitchFamily="34" charset="0"/>
                        </a:rPr>
                        <a:t>tj</a:t>
                      </a:r>
                      <a:endParaRPr lang="en-US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Arial" pitchFamily="34" charset="0"/>
                          <a:cs typeface="Arial" pitchFamily="34" charset="0"/>
                        </a:rPr>
                        <a:t>tf</a:t>
                      </a:r>
                      <a:endParaRPr lang="en-US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Arial" pitchFamily="34" charset="0"/>
                          <a:cs typeface="Arial" pitchFamily="34" charset="0"/>
                        </a:rPr>
                        <a:t>tk</a:t>
                      </a:r>
                      <a:endParaRPr lang="en-US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Arial" pitchFamily="34" charset="0"/>
                          <a:cs typeface="Arial" pitchFamily="34" charset="0"/>
                        </a:rPr>
                        <a:t>tb</a:t>
                      </a:r>
                      <a:endParaRPr lang="en-US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Arial" pitchFamily="34" charset="0"/>
                          <a:cs typeface="Arial" pitchFamily="34" charset="0"/>
                        </a:rPr>
                        <a:t>te</a:t>
                      </a:r>
                      <a:endParaRPr lang="en-US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Arial" pitchFamily="34" charset="0"/>
                          <a:cs typeface="Arial" pitchFamily="34" charset="0"/>
                        </a:rPr>
                        <a:t>tl</a:t>
                      </a:r>
                      <a:endParaRPr lang="en-US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Arial" pitchFamily="34" charset="0"/>
                          <a:cs typeface="Arial" pitchFamily="34" charset="0"/>
                        </a:rPr>
                        <a:t>ta</a:t>
                      </a:r>
                      <a:endParaRPr lang="en-US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Arial" pitchFamily="34" charset="0"/>
                          <a:cs typeface="Arial" pitchFamily="34" charset="0"/>
                        </a:rPr>
                        <a:t>td</a:t>
                      </a:r>
                      <a:endParaRPr lang="en-US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Arial" pitchFamily="34" charset="0"/>
                          <a:cs typeface="Arial" pitchFamily="34" charset="0"/>
                        </a:rPr>
                        <a:t>wz</a:t>
                      </a:r>
                      <a:endParaRPr lang="en-US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Arial" pitchFamily="34" charset="0"/>
                          <a:cs typeface="Arial" pitchFamily="34" charset="0"/>
                        </a:rPr>
                        <a:t>tg</a:t>
                      </a:r>
                      <a:endParaRPr lang="en-US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Arial" pitchFamily="34" charset="0"/>
                          <a:cs typeface="Arial" pitchFamily="34" charset="0"/>
                        </a:rPr>
                        <a:t>wx</a:t>
                      </a:r>
                      <a:endParaRPr lang="en-US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Arial" pitchFamily="34" charset="0"/>
                          <a:cs typeface="Arial" pitchFamily="34" charset="0"/>
                        </a:rPr>
                        <a:t>sx</a:t>
                      </a:r>
                      <a:endParaRPr lang="en-US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Arial" pitchFamily="34" charset="0"/>
                          <a:cs typeface="Arial" pitchFamily="34" charset="0"/>
                        </a:rPr>
                        <a:t>th</a:t>
                      </a:r>
                      <a:endParaRPr lang="en-US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Arial" pitchFamily="34" charset="0"/>
                          <a:cs typeface="Arial" pitchFamily="34" charset="0"/>
                        </a:rPr>
                        <a:t>wy</a:t>
                      </a:r>
                      <a:endParaRPr lang="en-US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Arial" pitchFamily="34" charset="0"/>
                          <a:cs typeface="Arial" pitchFamily="34" charset="0"/>
                        </a:rPr>
                        <a:t>ti</a:t>
                      </a:r>
                      <a:endParaRPr lang="en-US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Arial" pitchFamily="34" charset="0"/>
                          <a:cs typeface="Arial" pitchFamily="34" charset="0"/>
                        </a:rPr>
                        <a:t>sz</a:t>
                      </a:r>
                      <a:endParaRPr lang="en-US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Arial" pitchFamily="34" charset="0"/>
                          <a:cs typeface="Arial" pitchFamily="34" charset="0"/>
                        </a:rPr>
                        <a:t>sy</a:t>
                      </a:r>
                      <a:endParaRPr lang="en-US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</a:tr>
            </a:tbl>
          </a:graphicData>
        </a:graphic>
      </p:graphicFrame>
      <p:sp>
        <p:nvSpPr>
          <p:cNvPr id="35" name="Right Arrow 34"/>
          <p:cNvSpPr/>
          <p:nvPr/>
        </p:nvSpPr>
        <p:spPr>
          <a:xfrm>
            <a:off x="7052745" y="6380129"/>
            <a:ext cx="1188720" cy="164592"/>
          </a:xfrm>
          <a:prstGeom prst="rightArrow">
            <a:avLst>
              <a:gd name="adj1" fmla="val 24910"/>
              <a:gd name="adj2" fmla="val 75090"/>
            </a:avLst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ight Arrow 35"/>
          <p:cNvSpPr/>
          <p:nvPr/>
        </p:nvSpPr>
        <p:spPr>
          <a:xfrm>
            <a:off x="5029213" y="4004723"/>
            <a:ext cx="182880" cy="164592"/>
          </a:xfrm>
          <a:prstGeom prst="rightArrow">
            <a:avLst>
              <a:gd name="adj1" fmla="val 24910"/>
              <a:gd name="adj2" fmla="val 75090"/>
            </a:avLst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ight Arrow 36"/>
          <p:cNvSpPr/>
          <p:nvPr/>
        </p:nvSpPr>
        <p:spPr>
          <a:xfrm>
            <a:off x="4707482" y="3674522"/>
            <a:ext cx="822960" cy="164592"/>
          </a:xfrm>
          <a:prstGeom prst="rightArrow">
            <a:avLst>
              <a:gd name="adj1" fmla="val 24910"/>
              <a:gd name="adj2" fmla="val 75090"/>
            </a:avLst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ight Arrow 37"/>
          <p:cNvSpPr/>
          <p:nvPr/>
        </p:nvSpPr>
        <p:spPr>
          <a:xfrm>
            <a:off x="3014148" y="4351855"/>
            <a:ext cx="3200400" cy="164592"/>
          </a:xfrm>
          <a:prstGeom prst="rightArrow">
            <a:avLst>
              <a:gd name="adj1" fmla="val 24910"/>
              <a:gd name="adj2" fmla="val 75090"/>
            </a:avLst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ight Arrow 38"/>
          <p:cNvSpPr/>
          <p:nvPr/>
        </p:nvSpPr>
        <p:spPr>
          <a:xfrm>
            <a:off x="3352813" y="5702796"/>
            <a:ext cx="4206240" cy="164592"/>
          </a:xfrm>
          <a:prstGeom prst="rightArrow">
            <a:avLst>
              <a:gd name="adj1" fmla="val 24910"/>
              <a:gd name="adj2" fmla="val 75090"/>
            </a:avLst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ight Arrow 39"/>
          <p:cNvSpPr/>
          <p:nvPr/>
        </p:nvSpPr>
        <p:spPr>
          <a:xfrm>
            <a:off x="2675483" y="5702796"/>
            <a:ext cx="512064" cy="164592"/>
          </a:xfrm>
          <a:prstGeom prst="rightArrow">
            <a:avLst>
              <a:gd name="adj1" fmla="val 24910"/>
              <a:gd name="adj2" fmla="val 75090"/>
            </a:avLst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Right Arrow 40"/>
          <p:cNvSpPr/>
          <p:nvPr/>
        </p:nvSpPr>
        <p:spPr>
          <a:xfrm>
            <a:off x="3691481" y="5359389"/>
            <a:ext cx="3520440" cy="164592"/>
          </a:xfrm>
          <a:prstGeom prst="rightArrow">
            <a:avLst>
              <a:gd name="adj1" fmla="val 24910"/>
              <a:gd name="adj2" fmla="val 75090"/>
            </a:avLst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ight Arrow 41"/>
          <p:cNvSpPr/>
          <p:nvPr/>
        </p:nvSpPr>
        <p:spPr>
          <a:xfrm>
            <a:off x="4385748" y="5025463"/>
            <a:ext cx="2468880" cy="164592"/>
          </a:xfrm>
          <a:prstGeom prst="rightArrow">
            <a:avLst>
              <a:gd name="adj1" fmla="val 24910"/>
              <a:gd name="adj2" fmla="val 75090"/>
            </a:avLst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Right Arrow 42"/>
          <p:cNvSpPr/>
          <p:nvPr/>
        </p:nvSpPr>
        <p:spPr>
          <a:xfrm>
            <a:off x="6062148" y="4682056"/>
            <a:ext cx="457200" cy="164592"/>
          </a:xfrm>
          <a:prstGeom prst="rightArrow">
            <a:avLst>
              <a:gd name="adj1" fmla="val 24910"/>
              <a:gd name="adj2" fmla="val 75090"/>
            </a:avLst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ight Arrow 43"/>
          <p:cNvSpPr/>
          <p:nvPr/>
        </p:nvSpPr>
        <p:spPr>
          <a:xfrm>
            <a:off x="5393282" y="4004723"/>
            <a:ext cx="457200" cy="164592"/>
          </a:xfrm>
          <a:prstGeom prst="rightArrow">
            <a:avLst>
              <a:gd name="adj1" fmla="val 24910"/>
              <a:gd name="adj2" fmla="val 75090"/>
            </a:avLst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Right Arrow 44"/>
          <p:cNvSpPr/>
          <p:nvPr/>
        </p:nvSpPr>
        <p:spPr>
          <a:xfrm>
            <a:off x="7721617" y="6032997"/>
            <a:ext cx="182880" cy="164592"/>
          </a:xfrm>
          <a:prstGeom prst="rightArrow">
            <a:avLst>
              <a:gd name="adj1" fmla="val 24910"/>
              <a:gd name="adj2" fmla="val 75090"/>
            </a:avLst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Right Arrow 45"/>
          <p:cNvSpPr/>
          <p:nvPr/>
        </p:nvSpPr>
        <p:spPr>
          <a:xfrm>
            <a:off x="4021682" y="5025463"/>
            <a:ext cx="182880" cy="164592"/>
          </a:xfrm>
          <a:prstGeom prst="rightArrow">
            <a:avLst>
              <a:gd name="adj1" fmla="val 24910"/>
              <a:gd name="adj2" fmla="val 75090"/>
            </a:avLst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ight Arrow 46"/>
          <p:cNvSpPr/>
          <p:nvPr/>
        </p:nvSpPr>
        <p:spPr>
          <a:xfrm rot="5400000">
            <a:off x="4566767" y="3498245"/>
            <a:ext cx="777240" cy="164592"/>
          </a:xfrm>
          <a:prstGeom prst="rightArrow">
            <a:avLst>
              <a:gd name="adj1" fmla="val 24910"/>
              <a:gd name="adj2" fmla="val 75090"/>
            </a:avLst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Right Arrow 47"/>
          <p:cNvSpPr/>
          <p:nvPr/>
        </p:nvSpPr>
        <p:spPr>
          <a:xfrm rot="5400000">
            <a:off x="2530533" y="3502480"/>
            <a:ext cx="2834640" cy="164592"/>
          </a:xfrm>
          <a:prstGeom prst="rightArrow">
            <a:avLst>
              <a:gd name="adj1" fmla="val 24910"/>
              <a:gd name="adj2" fmla="val 75090"/>
            </a:avLst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Right Arrow 48"/>
          <p:cNvSpPr/>
          <p:nvPr/>
        </p:nvSpPr>
        <p:spPr>
          <a:xfrm rot="5400000">
            <a:off x="1871825" y="3492319"/>
            <a:ext cx="3474720" cy="164592"/>
          </a:xfrm>
          <a:prstGeom prst="rightArrow">
            <a:avLst>
              <a:gd name="adj1" fmla="val 24910"/>
              <a:gd name="adj2" fmla="val 75090"/>
            </a:avLst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Right Arrow 49"/>
          <p:cNvSpPr/>
          <p:nvPr/>
        </p:nvSpPr>
        <p:spPr>
          <a:xfrm rot="5400000">
            <a:off x="1190260" y="3505018"/>
            <a:ext cx="4160520" cy="164592"/>
          </a:xfrm>
          <a:prstGeom prst="rightArrow">
            <a:avLst>
              <a:gd name="adj1" fmla="val 24910"/>
              <a:gd name="adj2" fmla="val 75090"/>
            </a:avLst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Right Arrow 50"/>
          <p:cNvSpPr/>
          <p:nvPr/>
        </p:nvSpPr>
        <p:spPr>
          <a:xfrm rot="5400000">
            <a:off x="1362979" y="2654966"/>
            <a:ext cx="3154680" cy="164592"/>
          </a:xfrm>
          <a:prstGeom prst="rightArrow">
            <a:avLst>
              <a:gd name="adj1" fmla="val 24910"/>
              <a:gd name="adj2" fmla="val 75090"/>
            </a:avLst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Right Arrow 51"/>
          <p:cNvSpPr/>
          <p:nvPr/>
        </p:nvSpPr>
        <p:spPr>
          <a:xfrm rot="5400000">
            <a:off x="170027" y="3153651"/>
            <a:ext cx="4846320" cy="164592"/>
          </a:xfrm>
          <a:prstGeom prst="rightArrow">
            <a:avLst>
              <a:gd name="adj1" fmla="val 24910"/>
              <a:gd name="adj2" fmla="val 75090"/>
            </a:avLst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Right Arrow 52"/>
          <p:cNvSpPr/>
          <p:nvPr/>
        </p:nvSpPr>
        <p:spPr>
          <a:xfrm rot="5400000">
            <a:off x="4236566" y="3159577"/>
            <a:ext cx="777240" cy="164592"/>
          </a:xfrm>
          <a:prstGeom prst="rightArrow">
            <a:avLst>
              <a:gd name="adj1" fmla="val 24910"/>
              <a:gd name="adj2" fmla="val 75090"/>
            </a:avLst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Right Arrow 53"/>
          <p:cNvSpPr/>
          <p:nvPr/>
        </p:nvSpPr>
        <p:spPr>
          <a:xfrm rot="5400000">
            <a:off x="3047339" y="3666732"/>
            <a:ext cx="2468880" cy="164592"/>
          </a:xfrm>
          <a:prstGeom prst="rightArrow">
            <a:avLst>
              <a:gd name="adj1" fmla="val 24910"/>
              <a:gd name="adj2" fmla="val 75090"/>
            </a:avLst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Right Arrow 54"/>
          <p:cNvSpPr/>
          <p:nvPr/>
        </p:nvSpPr>
        <p:spPr>
          <a:xfrm rot="5400000">
            <a:off x="5738046" y="4345759"/>
            <a:ext cx="457200" cy="164592"/>
          </a:xfrm>
          <a:prstGeom prst="rightArrow">
            <a:avLst>
              <a:gd name="adj1" fmla="val 24910"/>
              <a:gd name="adj2" fmla="val 75090"/>
            </a:avLst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Right Arrow 55"/>
          <p:cNvSpPr/>
          <p:nvPr/>
        </p:nvSpPr>
        <p:spPr>
          <a:xfrm rot="5400000">
            <a:off x="5056988" y="3668426"/>
            <a:ext cx="457200" cy="164592"/>
          </a:xfrm>
          <a:prstGeom prst="rightArrow">
            <a:avLst>
              <a:gd name="adj1" fmla="val 24910"/>
              <a:gd name="adj2" fmla="val 75090"/>
            </a:avLst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ight Arrow 56"/>
          <p:cNvSpPr/>
          <p:nvPr/>
        </p:nvSpPr>
        <p:spPr>
          <a:xfrm rot="5400000">
            <a:off x="7587672" y="5875685"/>
            <a:ext cx="137160" cy="164592"/>
          </a:xfrm>
          <a:prstGeom prst="rightArrow">
            <a:avLst>
              <a:gd name="adj1" fmla="val 24910"/>
              <a:gd name="adj2" fmla="val 75090"/>
            </a:avLst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Right Arrow 57"/>
          <p:cNvSpPr/>
          <p:nvPr/>
        </p:nvSpPr>
        <p:spPr>
          <a:xfrm rot="5400000">
            <a:off x="6407418" y="5704660"/>
            <a:ext cx="1143000" cy="164592"/>
          </a:xfrm>
          <a:prstGeom prst="rightArrow">
            <a:avLst>
              <a:gd name="adj1" fmla="val 24910"/>
              <a:gd name="adj2" fmla="val 75090"/>
            </a:avLst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TextBox 28"/>
          <p:cNvSpPr txBox="1"/>
          <p:nvPr/>
        </p:nvSpPr>
        <p:spPr>
          <a:xfrm>
            <a:off x="5073328" y="1066800"/>
            <a:ext cx="3048000" cy="492443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sz="3200" dirty="0" smtClean="0">
                <a:latin typeface="Arial" pitchFamily="34" charset="0"/>
                <a:cs typeface="Arial" pitchFamily="34" charset="0"/>
              </a:rPr>
              <a:t>“Turbulent” flow</a:t>
            </a:r>
            <a:endParaRPr lang="en-US" sz="32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>
          <a:defRPr dirty="0" err="1" smtClean="0">
            <a:latin typeface="Arial" pitchFamily="34" charset="0"/>
            <a:cs typeface="Arial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2043</TotalTime>
  <Words>1997</Words>
  <Application>Microsoft Office PowerPoint</Application>
  <PresentationFormat>On-screen Show (4:3)</PresentationFormat>
  <Paragraphs>601</Paragraphs>
  <Slides>15</Slides>
  <Notes>15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Office Theme</vt:lpstr>
      <vt:lpstr>A new type of  Structured Artificial Neural Networks based on the  Matrix Model of Computation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</vt:vector>
  </TitlesOfParts>
  <Company> 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Sergio Pissanetzky</dc:creator>
  <cp:lastModifiedBy>Sergio Pissanetzky</cp:lastModifiedBy>
  <cp:revision>179</cp:revision>
  <dcterms:created xsi:type="dcterms:W3CDTF">2008-05-22T20:37:26Z</dcterms:created>
  <dcterms:modified xsi:type="dcterms:W3CDTF">2008-07-11T15:17:09Z</dcterms:modified>
</cp:coreProperties>
</file>